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theme/themeOverride7.xml" ContentType="application/vnd.openxmlformats-officedocument.themeOverrid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theme/themeOverride8.xml" ContentType="application/vnd.openxmlformats-officedocument.themeOverrid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theme/themeOverride9.xml" ContentType="application/vnd.openxmlformats-officedocument.themeOverrid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Override10.xml" ContentType="application/vnd.openxmlformats-officedocument.themeOverrid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theme/themeOverride11.xml" ContentType="application/vnd.openxmlformats-officedocument.themeOverrid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theme/themeOverride12.xml" ContentType="application/vnd.openxmlformats-officedocument.themeOverrid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5" r:id="rId6"/>
    <p:sldMasterId id="2147483738" r:id="rId7"/>
    <p:sldMasterId id="2147483751" r:id="rId8"/>
    <p:sldMasterId id="2147483764" r:id="rId9"/>
    <p:sldMasterId id="2147483777" r:id="rId10"/>
    <p:sldMasterId id="2147483790" r:id="rId11"/>
    <p:sldMasterId id="2147483803" r:id="rId12"/>
    <p:sldMasterId id="2147483816" r:id="rId13"/>
  </p:sldMasterIdLst>
  <p:sldIdLst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558440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33153260"/>
      </p:ext>
    </p:extLst>
  </p:cSld>
  <p:clrMapOvr>
    <a:masterClrMapping/>
  </p:clrMapOvr>
  <p:transition>
    <p:pull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0037946"/>
      </p:ext>
    </p:extLst>
  </p:cSld>
  <p:clrMapOvr>
    <a:masterClrMapping/>
  </p:clrMapOvr>
  <p:transition>
    <p:pull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372779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6821989"/>
      </p:ext>
    </p:extLst>
  </p:cSld>
  <p:clrMapOvr>
    <a:masterClrMapping/>
  </p:clrMapOvr>
  <p:transition>
    <p:pull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8693540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4021094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4551959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88656096"/>
      </p:ext>
    </p:extLst>
  </p:cSld>
  <p:clrMapOvr>
    <a:masterClrMapping/>
  </p:clrMapOvr>
  <p:transition>
    <p:pull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3852381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8736429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6856559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643215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3680001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05959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89074861"/>
      </p:ext>
    </p:extLst>
  </p:cSld>
  <p:clrMapOvr>
    <a:masterClrMapping/>
  </p:clrMapOvr>
  <p:transition>
    <p:pull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124252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93561074"/>
      </p:ext>
    </p:extLst>
  </p:cSld>
  <p:clrMapOvr>
    <a:masterClrMapping/>
  </p:clrMapOvr>
  <p:transition>
    <p:pull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7186831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7862023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9095025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95076050"/>
      </p:ext>
    </p:extLst>
  </p:cSld>
  <p:clrMapOvr>
    <a:masterClrMapping/>
  </p:clrMapOvr>
  <p:transition>
    <p:pull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303356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026963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327012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380664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294686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77130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62504904"/>
      </p:ext>
    </p:extLst>
  </p:cSld>
  <p:clrMapOvr>
    <a:masterClrMapping/>
  </p:clrMapOvr>
  <p:transition>
    <p:pull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83829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59778932"/>
      </p:ext>
    </p:extLst>
  </p:cSld>
  <p:clrMapOvr>
    <a:masterClrMapping/>
  </p:clrMapOvr>
  <p:transition>
    <p:pull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3540742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3411696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16294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1760711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4451771"/>
      </p:ext>
    </p:extLst>
  </p:cSld>
  <p:clrMapOvr>
    <a:masterClrMapping/>
  </p:clrMapOvr>
  <p:transition>
    <p:pull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9926968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661299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9716532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5159858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44379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91596179"/>
      </p:ext>
    </p:extLst>
  </p:cSld>
  <p:clrMapOvr>
    <a:masterClrMapping/>
  </p:clrMapOvr>
  <p:transition>
    <p:pull dir="r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2376772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60202926"/>
      </p:ext>
    </p:extLst>
  </p:cSld>
  <p:clrMapOvr>
    <a:masterClrMapping/>
  </p:clrMapOvr>
  <p:transition>
    <p:pull dir="r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706342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9451478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078264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2185561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47557681"/>
      </p:ext>
    </p:extLst>
  </p:cSld>
  <p:clrMapOvr>
    <a:masterClrMapping/>
  </p:clrMapOvr>
  <p:transition>
    <p:pull dir="r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426759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7365583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5502727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8542805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9133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13809326"/>
      </p:ext>
    </p:extLst>
  </p:cSld>
  <p:clrMapOvr>
    <a:masterClrMapping/>
  </p:clrMapOvr>
  <p:transition>
    <p:pull dir="r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4115456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20444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99006685"/>
      </p:ext>
    </p:extLst>
  </p:cSld>
  <p:clrMapOvr>
    <a:masterClrMapping/>
  </p:clrMapOvr>
  <p:transition>
    <p:pull dir="r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4536471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418976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2535830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35960942"/>
      </p:ext>
    </p:extLst>
  </p:cSld>
  <p:clrMapOvr>
    <a:masterClrMapping/>
  </p:clrMapOvr>
  <p:transition>
    <p:pull dir="r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757388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237905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49799438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4641909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7949450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5962641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8948241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1402863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894755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91464036"/>
      </p:ext>
    </p:extLst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42008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4804806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6260075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5910092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54395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11963235"/>
      </p:ext>
    </p:extLst>
  </p:cSld>
  <p:clrMapOvr>
    <a:masterClrMapping/>
  </p:clrMapOvr>
  <p:transition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8816713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34904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96977422"/>
      </p:ext>
    </p:extLst>
  </p:cSld>
  <p:clrMapOvr>
    <a:masterClrMapping/>
  </p:clrMapOvr>
  <p:transition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1604753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627323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0820910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33845586"/>
      </p:ext>
    </p:extLst>
  </p:cSld>
  <p:clrMapOvr>
    <a:masterClrMapping/>
  </p:clrMapOvr>
  <p:transition>
    <p:pull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0690323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2862251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6463866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8709491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07122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9813360"/>
      </p:ext>
    </p:extLst>
  </p:cSld>
  <p:clrMapOvr>
    <a:masterClrMapping/>
  </p:clrMapOvr>
  <p:transition>
    <p:pull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73325401"/>
      </p:ext>
    </p:extLst>
  </p:cSld>
  <p:clrMapOvr>
    <a:masterClrMapping/>
  </p:clrMapOvr>
  <p:transition>
    <p:pull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9883013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24554349"/>
      </p:ext>
    </p:extLst>
  </p:cSld>
  <p:clrMapOvr>
    <a:masterClrMapping/>
  </p:clrMapOvr>
  <p:transition>
    <p:pull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2737233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7237124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070313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42919401"/>
      </p:ext>
    </p:extLst>
  </p:cSld>
  <p:clrMapOvr>
    <a:masterClrMapping/>
  </p:clrMapOvr>
  <p:transition>
    <p:pull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4081815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760425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4047759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6867267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636772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02181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3910032"/>
      </p:ext>
    </p:extLst>
  </p:cSld>
  <p:clrMapOvr>
    <a:masterClrMapping/>
  </p:clrMapOvr>
  <p:transition>
    <p:pull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6908340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21715468"/>
      </p:ext>
    </p:extLst>
  </p:cSld>
  <p:clrMapOvr>
    <a:masterClrMapping/>
  </p:clrMapOvr>
  <p:transition>
    <p:pull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7326756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3093369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718114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52134804"/>
      </p:ext>
    </p:extLst>
  </p:cSld>
  <p:clrMapOvr>
    <a:masterClrMapping/>
  </p:clrMapOvr>
  <p:transition>
    <p:pull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4587149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51106771"/>
      </p:ext>
    </p:extLst>
  </p:cSld>
  <p:clrMapOvr>
    <a:masterClrMapping/>
  </p:clrMapOvr>
  <p:transition>
    <p:pull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8797320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4317551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0765151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13177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18751674"/>
      </p:ext>
    </p:extLst>
  </p:cSld>
  <p:clrMapOvr>
    <a:masterClrMapping/>
  </p:clrMapOvr>
  <p:transition>
    <p:pull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779982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19908454"/>
      </p:ext>
    </p:extLst>
  </p:cSld>
  <p:clrMapOvr>
    <a:masterClrMapping/>
  </p:clrMapOvr>
  <p:transition>
    <p:pull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5038793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2754843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413450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7954492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12317348"/>
      </p:ext>
    </p:extLst>
  </p:cSld>
  <p:clrMapOvr>
    <a:masterClrMapping/>
  </p:clrMapOvr>
  <p:transition>
    <p:pull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507118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4468766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2289361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8405482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39162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88968420"/>
      </p:ext>
    </p:extLst>
  </p:cSld>
  <p:clrMapOvr>
    <a:masterClrMapping/>
  </p:clrMapOvr>
  <p:transition>
    <p:pull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745324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61783870"/>
      </p:ext>
    </p:extLst>
  </p:cSld>
  <p:clrMapOvr>
    <a:masterClrMapping/>
  </p:clrMapOvr>
  <p:transition>
    <p:pull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3247348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699339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419147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4989759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88931130"/>
      </p:ext>
    </p:extLst>
  </p:cSld>
  <p:clrMapOvr>
    <a:masterClrMapping/>
  </p:clrMapOvr>
  <p:transition>
    <p:pull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693442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060963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8890438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0056176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2934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8206-FBB8-4F3C-AA95-61B60097171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50173833"/>
      </p:ext>
    </p:extLst>
  </p:cSld>
  <p:clrMapOvr>
    <a:masterClrMapping/>
  </p:clrMapOvr>
  <p:transition>
    <p:pull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2 Conector recto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FC17EF49-7CDB-4DF3-8DB6-CB40DD7B986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2841342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13" grpId="0" build="p" autoUpdateAnimBg="0"/>
      <p:bldP spid="25" grpId="0" build="p" autoUpdateAnimBg="0"/>
      <p:bldP spid="4" grpId="0" build="p" autoUpdateAnimBg="0"/>
      <p:bldP spid="28" grpId="0" build="p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0593528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21B8B-E2CF-4D39-A706-6174E78D717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22699568"/>
      </p:ext>
    </p:extLst>
  </p:cSld>
  <p:clrMapOvr>
    <a:masterClrMapping/>
  </p:clrMapOvr>
  <p:transition>
    <p:pull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5BB3D-56D0-458F-91D2-821666248CD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6877674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2 Conector recto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531D-8A05-4C45-82EC-4A567F28AB93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7786690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26" grpId="0" build="p" autoUpdateAnimBg="0"/>
      <p:bldP spid="14" grpId="0" build="p" autoUpdateAnimBg="0"/>
    </p:bld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50E3-1477-4AB4-B594-06E809DF285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2933183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  <p:bldP spid="17" grpId="0" autoUpdateAnimBg="0"/>
      <p:bldP spid="26" grpId="0" build="p" autoUpdateAnimBg="0"/>
    </p:bld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1048F-58F4-4C41-A0C1-498AD24D8A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00667677"/>
      </p:ext>
    </p:extLst>
  </p:cSld>
  <p:clrMapOvr>
    <a:masterClrMapping/>
  </p:clrMapOvr>
  <p:transition>
    <p:pull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EE8E-F715-48C6-8717-1E353194F8D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0684383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609600" y="1905000"/>
            <a:ext cx="10972800" cy="4114800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3424063-C2AC-45CA-A0A7-F1F1A7E0D06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6661187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913A5EA0-C28C-4223-9D1D-C1A29D22BA2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1292470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  <p:bldP spid="9" grpId="0" build="p" autoUpdateAnimBg="0"/>
    </p:bld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8ABFFAE0-759A-4561-956B-359FCE54108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1589075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7" grpId="0" build="p" autoUpdateAnimBg="0"/>
    </p:bld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2 Conector recto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white"/>
              </a:solidFill>
              <a:latin typeface="Tahoma" panose="020B0604030504040204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AF12-36F4-4FAA-8C27-A67F5DB61BB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20577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8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3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3.jpe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3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3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3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3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0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8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8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3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4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11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3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76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9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0A22E">
                  <a:shade val="75000"/>
                </a:srgbClr>
              </a:solidFill>
              <a:latin typeface="Tahoma" panose="020B0604030504040204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369050-6D3D-42E7-975E-EBB7C3C83FFC}" type="slidenum">
              <a:rPr lang="es-ES" altLang="es-ES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ES">
              <a:latin typeface="Tahoma" panose="020B0604030504040204" pitchFamily="34" charset="0"/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5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9"/>
          <p:cNvSpPr txBox="1">
            <a:spLocks noChangeArrowheads="1"/>
          </p:cNvSpPr>
          <p:nvPr/>
        </p:nvSpPr>
        <p:spPr bwMode="auto">
          <a:xfrm>
            <a:off x="1809751" y="1714501"/>
            <a:ext cx="85010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4000" b="1">
                <a:solidFill>
                  <a:srgbClr val="AD1F1F"/>
                </a:solidFill>
                <a:latin typeface="Arial Unicode MS" panose="020B0604020202020204" pitchFamily="34" charset="-128"/>
              </a:rPr>
              <a:t> PLANIFICACIÓN ESTRATÉGICA</a:t>
            </a:r>
            <a:endParaRPr lang="es-ES" altLang="es-ES" sz="4400" b="1">
              <a:solidFill>
                <a:prstClr val="black"/>
              </a:solidFill>
              <a:latin typeface="Albertus Extra Bold"/>
            </a:endParaRPr>
          </a:p>
        </p:txBody>
      </p:sp>
      <p:pic>
        <p:nvPicPr>
          <p:cNvPr id="1433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4365625"/>
            <a:ext cx="187325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40646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952625" y="214313"/>
            <a:ext cx="8229600" cy="1143000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s-ES" sz="4000" b="1" dirty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La incorporación de los planes de acción.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968875"/>
          </a:xfrm>
          <a:solidFill>
            <a:srgbClr val="000080">
              <a:alpha val="70000"/>
            </a:srgbClr>
          </a:solidFill>
        </p:spPr>
        <p:txBody>
          <a:bodyPr>
            <a:normAutofit/>
          </a:bodyPr>
          <a:lstStyle/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Análisis sin acción no es </a:t>
            </a:r>
            <a:r>
              <a:rPr lang="es-E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NADA.</a:t>
            </a:r>
            <a:r>
              <a:rPr lang="es-E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objetivos que nos llevan a la acción deben ser: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Precisos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Posibles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Desafiantes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Mensurables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planes deben ser: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Flexibles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Adaptables</a:t>
            </a:r>
          </a:p>
        </p:txBody>
      </p:sp>
    </p:spTree>
    <p:extLst>
      <p:ext uri="{BB962C8B-B14F-4D97-AF65-F5344CB8AC3E}">
        <p14:creationId xmlns:p14="http://schemas.microsoft.com/office/powerpoint/2010/main" val="12801090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5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2"/>
          <p:cNvSpPr>
            <a:spLocks noChangeArrowheads="1"/>
          </p:cNvSpPr>
          <p:nvPr/>
        </p:nvSpPr>
        <p:spPr bwMode="auto">
          <a:xfrm>
            <a:off x="2208213" y="738189"/>
            <a:ext cx="2087562" cy="503237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VE" altLang="es-ES">
              <a:solidFill>
                <a:prstClr val="black"/>
              </a:solidFill>
            </a:endParaRPr>
          </a:p>
        </p:txBody>
      </p:sp>
      <p:sp>
        <p:nvSpPr>
          <p:cNvPr id="32771" name="Rectangle 33"/>
          <p:cNvSpPr>
            <a:spLocks noChangeArrowheads="1"/>
          </p:cNvSpPr>
          <p:nvPr/>
        </p:nvSpPr>
        <p:spPr bwMode="auto">
          <a:xfrm>
            <a:off x="7248526" y="738189"/>
            <a:ext cx="2087563" cy="503237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VE" altLang="es-ES">
              <a:solidFill>
                <a:prstClr val="black"/>
              </a:solidFill>
            </a:endParaRPr>
          </a:p>
        </p:txBody>
      </p:sp>
      <p:sp>
        <p:nvSpPr>
          <p:cNvPr id="32772" name="Rectangle 34"/>
          <p:cNvSpPr>
            <a:spLocks noChangeArrowheads="1"/>
          </p:cNvSpPr>
          <p:nvPr/>
        </p:nvSpPr>
        <p:spPr bwMode="auto">
          <a:xfrm>
            <a:off x="4727576" y="738189"/>
            <a:ext cx="2087563" cy="503237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VE" altLang="es-ES">
              <a:solidFill>
                <a:srgbClr val="003300"/>
              </a:solidFill>
            </a:endParaRPr>
          </a:p>
        </p:txBody>
      </p:sp>
      <p:grpSp>
        <p:nvGrpSpPr>
          <p:cNvPr id="32773" name="Group 71"/>
          <p:cNvGrpSpPr>
            <a:grpSpLocks/>
          </p:cNvGrpSpPr>
          <p:nvPr/>
        </p:nvGrpSpPr>
        <p:grpSpPr bwMode="auto">
          <a:xfrm>
            <a:off x="4095751" y="1785938"/>
            <a:ext cx="3311525" cy="1008062"/>
            <a:chOff x="1474" y="981"/>
            <a:chExt cx="2268" cy="771"/>
          </a:xfrm>
        </p:grpSpPr>
        <p:sp>
          <p:nvSpPr>
            <p:cNvPr id="32793" name="Rectangle 35"/>
            <p:cNvSpPr>
              <a:spLocks noChangeArrowheads="1"/>
            </p:cNvSpPr>
            <p:nvPr/>
          </p:nvSpPr>
          <p:spPr bwMode="auto">
            <a:xfrm>
              <a:off x="1474" y="1265"/>
              <a:ext cx="1134" cy="243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VE" altLang="es-ES">
                <a:solidFill>
                  <a:prstClr val="black"/>
                </a:solidFill>
              </a:endParaRPr>
            </a:p>
          </p:txBody>
        </p:sp>
        <p:sp>
          <p:nvSpPr>
            <p:cNvPr id="32794" name="Rectangle 36"/>
            <p:cNvSpPr>
              <a:spLocks noChangeArrowheads="1"/>
            </p:cNvSpPr>
            <p:nvPr/>
          </p:nvSpPr>
          <p:spPr bwMode="auto">
            <a:xfrm>
              <a:off x="2608" y="1508"/>
              <a:ext cx="1134" cy="2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VE" altLang="es-ES">
                <a:solidFill>
                  <a:prstClr val="black"/>
                </a:solidFill>
              </a:endParaRPr>
            </a:p>
          </p:txBody>
        </p:sp>
        <p:sp>
          <p:nvSpPr>
            <p:cNvPr id="32795" name="Rectangle 37"/>
            <p:cNvSpPr>
              <a:spLocks noChangeArrowheads="1"/>
            </p:cNvSpPr>
            <p:nvPr/>
          </p:nvSpPr>
          <p:spPr bwMode="auto">
            <a:xfrm>
              <a:off x="2608" y="1265"/>
              <a:ext cx="1134" cy="2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VE" altLang="es-ES">
                <a:solidFill>
                  <a:prstClr val="black"/>
                </a:solidFill>
              </a:endParaRPr>
            </a:p>
          </p:txBody>
        </p:sp>
        <p:sp>
          <p:nvSpPr>
            <p:cNvPr id="32796" name="Rectangle 38"/>
            <p:cNvSpPr>
              <a:spLocks noChangeArrowheads="1"/>
            </p:cNvSpPr>
            <p:nvPr/>
          </p:nvSpPr>
          <p:spPr bwMode="auto">
            <a:xfrm>
              <a:off x="1474" y="1508"/>
              <a:ext cx="1134" cy="244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VE" altLang="es-ES">
                <a:solidFill>
                  <a:prstClr val="black"/>
                </a:solidFill>
              </a:endParaRPr>
            </a:p>
          </p:txBody>
        </p:sp>
        <p:sp>
          <p:nvSpPr>
            <p:cNvPr id="32797" name="Rectangle 39"/>
            <p:cNvSpPr>
              <a:spLocks noChangeArrowheads="1"/>
            </p:cNvSpPr>
            <p:nvPr/>
          </p:nvSpPr>
          <p:spPr bwMode="auto">
            <a:xfrm>
              <a:off x="1474" y="981"/>
              <a:ext cx="2268" cy="2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VE" altLang="es-ES">
                <a:solidFill>
                  <a:prstClr val="black"/>
                </a:solidFill>
              </a:endParaRPr>
            </a:p>
          </p:txBody>
        </p:sp>
      </p:grpSp>
      <p:sp>
        <p:nvSpPr>
          <p:cNvPr id="32774" name="Line 52"/>
          <p:cNvSpPr>
            <a:spLocks noChangeShapeType="1"/>
          </p:cNvSpPr>
          <p:nvPr/>
        </p:nvSpPr>
        <p:spPr bwMode="auto">
          <a:xfrm>
            <a:off x="3216275" y="1241426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2775" name="Line 53"/>
          <p:cNvSpPr>
            <a:spLocks noChangeShapeType="1"/>
          </p:cNvSpPr>
          <p:nvPr/>
        </p:nvSpPr>
        <p:spPr bwMode="auto">
          <a:xfrm flipV="1">
            <a:off x="3216276" y="1601788"/>
            <a:ext cx="5184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2776" name="Line 54"/>
          <p:cNvSpPr>
            <a:spLocks noChangeShapeType="1"/>
          </p:cNvSpPr>
          <p:nvPr/>
        </p:nvSpPr>
        <p:spPr bwMode="auto">
          <a:xfrm>
            <a:off x="8401050" y="1241426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2777" name="Line 55"/>
          <p:cNvSpPr>
            <a:spLocks noChangeShapeType="1"/>
          </p:cNvSpPr>
          <p:nvPr/>
        </p:nvSpPr>
        <p:spPr bwMode="auto">
          <a:xfrm>
            <a:off x="5664200" y="1241426"/>
            <a:ext cx="0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2778" name="Line 56"/>
          <p:cNvSpPr>
            <a:spLocks noChangeShapeType="1"/>
          </p:cNvSpPr>
          <p:nvPr/>
        </p:nvSpPr>
        <p:spPr bwMode="auto">
          <a:xfrm>
            <a:off x="5664200" y="2249488"/>
            <a:ext cx="0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2779" name="Rectangle 46"/>
          <p:cNvSpPr>
            <a:spLocks noChangeArrowheads="1"/>
          </p:cNvSpPr>
          <p:nvPr/>
        </p:nvSpPr>
        <p:spPr bwMode="auto">
          <a:xfrm>
            <a:off x="4738688" y="3143251"/>
            <a:ext cx="2087562" cy="576263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VE" altLang="es-ES">
              <a:solidFill>
                <a:prstClr val="black"/>
              </a:solidFill>
            </a:endParaRPr>
          </a:p>
        </p:txBody>
      </p:sp>
      <p:sp>
        <p:nvSpPr>
          <p:cNvPr id="32780" name="Rectangle 49"/>
          <p:cNvSpPr>
            <a:spLocks noChangeArrowheads="1"/>
          </p:cNvSpPr>
          <p:nvPr/>
        </p:nvSpPr>
        <p:spPr bwMode="auto">
          <a:xfrm>
            <a:off x="4953001" y="4214813"/>
            <a:ext cx="1800225" cy="4318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VE" altLang="es-ES">
              <a:solidFill>
                <a:prstClr val="black"/>
              </a:solidFill>
            </a:endParaRPr>
          </a:p>
        </p:txBody>
      </p:sp>
      <p:sp>
        <p:nvSpPr>
          <p:cNvPr id="32781" name="Line 69"/>
          <p:cNvSpPr>
            <a:spLocks noChangeShapeType="1"/>
          </p:cNvSpPr>
          <p:nvPr/>
        </p:nvSpPr>
        <p:spPr bwMode="auto">
          <a:xfrm>
            <a:off x="5713414" y="3786189"/>
            <a:ext cx="46037" cy="357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800">
              <a:solidFill>
                <a:prstClr val="black"/>
              </a:solidFill>
              <a:latin typeface="Tahoma" panose="020B0604030504040204" pitchFamily="34" charset="0"/>
            </a:endParaRPr>
          </a:p>
        </p:txBody>
      </p:sp>
      <p:sp>
        <p:nvSpPr>
          <p:cNvPr id="32782" name="Text Box 87"/>
          <p:cNvSpPr txBox="1">
            <a:spLocks noChangeArrowheads="1"/>
          </p:cNvSpPr>
          <p:nvPr/>
        </p:nvSpPr>
        <p:spPr bwMode="auto">
          <a:xfrm>
            <a:off x="2351089" y="738188"/>
            <a:ext cx="1728787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Misión</a:t>
            </a:r>
          </a:p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900" b="1">
                <a:solidFill>
                  <a:prstClr val="white"/>
                </a:solidFill>
              </a:rPr>
              <a:t>Para que existimos</a:t>
            </a:r>
          </a:p>
        </p:txBody>
      </p:sp>
      <p:sp>
        <p:nvSpPr>
          <p:cNvPr id="32783" name="Text Box 88"/>
          <p:cNvSpPr txBox="1">
            <a:spLocks noChangeArrowheads="1"/>
          </p:cNvSpPr>
          <p:nvPr/>
        </p:nvSpPr>
        <p:spPr bwMode="auto">
          <a:xfrm>
            <a:off x="4872039" y="738188"/>
            <a:ext cx="1728787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Visión</a:t>
            </a:r>
          </a:p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900" b="1">
                <a:solidFill>
                  <a:prstClr val="white"/>
                </a:solidFill>
              </a:rPr>
              <a:t>¿Cual es nuestro destino?</a:t>
            </a:r>
          </a:p>
        </p:txBody>
      </p:sp>
      <p:sp>
        <p:nvSpPr>
          <p:cNvPr id="32784" name="Text Box 89"/>
          <p:cNvSpPr txBox="1">
            <a:spLocks noChangeArrowheads="1"/>
          </p:cNvSpPr>
          <p:nvPr/>
        </p:nvSpPr>
        <p:spPr bwMode="auto">
          <a:xfrm>
            <a:off x="7391400" y="738188"/>
            <a:ext cx="17287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Valores</a:t>
            </a:r>
          </a:p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900" b="1">
                <a:solidFill>
                  <a:prstClr val="white"/>
                </a:solidFill>
              </a:rPr>
              <a:t>¿Qué normas regirán nuestras Estrategias</a:t>
            </a:r>
          </a:p>
        </p:txBody>
      </p:sp>
      <p:sp>
        <p:nvSpPr>
          <p:cNvPr id="32785" name="Text Box 90"/>
          <p:cNvSpPr txBox="1">
            <a:spLocks noChangeArrowheads="1"/>
          </p:cNvSpPr>
          <p:nvPr/>
        </p:nvSpPr>
        <p:spPr bwMode="auto">
          <a:xfrm>
            <a:off x="4079875" y="1817688"/>
            <a:ext cx="316865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Diagnostico o análisis DOFA</a:t>
            </a:r>
          </a:p>
        </p:txBody>
      </p:sp>
      <p:sp>
        <p:nvSpPr>
          <p:cNvPr id="32786" name="Text Box 91"/>
          <p:cNvSpPr txBox="1">
            <a:spLocks noChangeArrowheads="1"/>
          </p:cNvSpPr>
          <p:nvPr/>
        </p:nvSpPr>
        <p:spPr bwMode="auto">
          <a:xfrm>
            <a:off x="4008439" y="2178051"/>
            <a:ext cx="1582737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Debilidades</a:t>
            </a:r>
          </a:p>
        </p:txBody>
      </p:sp>
      <p:sp>
        <p:nvSpPr>
          <p:cNvPr id="32787" name="Text Box 92"/>
          <p:cNvSpPr txBox="1">
            <a:spLocks noChangeArrowheads="1"/>
          </p:cNvSpPr>
          <p:nvPr/>
        </p:nvSpPr>
        <p:spPr bwMode="auto">
          <a:xfrm>
            <a:off x="5664200" y="2178051"/>
            <a:ext cx="1582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Oportunidades</a:t>
            </a:r>
          </a:p>
        </p:txBody>
      </p:sp>
      <p:sp>
        <p:nvSpPr>
          <p:cNvPr id="32788" name="Text Box 93"/>
          <p:cNvSpPr txBox="1">
            <a:spLocks noChangeArrowheads="1"/>
          </p:cNvSpPr>
          <p:nvPr/>
        </p:nvSpPr>
        <p:spPr bwMode="auto">
          <a:xfrm>
            <a:off x="4079875" y="2466976"/>
            <a:ext cx="1582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Fortalezas</a:t>
            </a:r>
          </a:p>
        </p:txBody>
      </p:sp>
      <p:sp>
        <p:nvSpPr>
          <p:cNvPr id="32789" name="Text Box 94"/>
          <p:cNvSpPr txBox="1">
            <a:spLocks noChangeArrowheads="1"/>
          </p:cNvSpPr>
          <p:nvPr/>
        </p:nvSpPr>
        <p:spPr bwMode="auto">
          <a:xfrm>
            <a:off x="5664200" y="2466976"/>
            <a:ext cx="15827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400" b="1">
                <a:solidFill>
                  <a:prstClr val="white"/>
                </a:solidFill>
              </a:rPr>
              <a:t>Amenazas</a:t>
            </a:r>
          </a:p>
        </p:txBody>
      </p:sp>
      <p:sp>
        <p:nvSpPr>
          <p:cNvPr id="32790" name="Text Box 100"/>
          <p:cNvSpPr txBox="1">
            <a:spLocks noChangeArrowheads="1"/>
          </p:cNvSpPr>
          <p:nvPr/>
        </p:nvSpPr>
        <p:spPr bwMode="auto">
          <a:xfrm>
            <a:off x="4667251" y="3143250"/>
            <a:ext cx="20875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200" b="1">
                <a:solidFill>
                  <a:prstClr val="white"/>
                </a:solidFill>
              </a:rPr>
              <a:t>Acciones para realizar los objetivos en el tiempo especifico</a:t>
            </a:r>
          </a:p>
        </p:txBody>
      </p:sp>
      <p:sp>
        <p:nvSpPr>
          <p:cNvPr id="32791" name="Text Box 102"/>
          <p:cNvSpPr txBox="1">
            <a:spLocks noChangeArrowheads="1"/>
          </p:cNvSpPr>
          <p:nvPr/>
        </p:nvSpPr>
        <p:spPr bwMode="auto">
          <a:xfrm>
            <a:off x="5095875" y="4286250"/>
            <a:ext cx="15827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" altLang="es-ES" sz="1200" b="1">
                <a:solidFill>
                  <a:prstClr val="white"/>
                </a:solidFill>
              </a:rPr>
              <a:t>EVALUACION</a:t>
            </a:r>
          </a:p>
        </p:txBody>
      </p:sp>
      <p:sp>
        <p:nvSpPr>
          <p:cNvPr id="32792" name="Text Box 105"/>
          <p:cNvSpPr txBox="1">
            <a:spLocks noChangeArrowheads="1"/>
          </p:cNvSpPr>
          <p:nvPr/>
        </p:nvSpPr>
        <p:spPr bwMode="auto">
          <a:xfrm>
            <a:off x="2095500" y="5214938"/>
            <a:ext cx="7488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ES" altLang="es-ES" b="1">
                <a:solidFill>
                  <a:srgbClr val="AD1F1F"/>
                </a:solidFill>
              </a:rPr>
              <a:t>El proceso de la Planificación Estratégica</a:t>
            </a:r>
          </a:p>
        </p:txBody>
      </p:sp>
    </p:spTree>
    <p:extLst>
      <p:ext uri="{BB962C8B-B14F-4D97-AF65-F5344CB8AC3E}">
        <p14:creationId xmlns:p14="http://schemas.microsoft.com/office/powerpoint/2010/main" val="189356857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188" algn="ctr" eaLnBrk="1" fontAlgn="auto" hangingPunct="1">
              <a:spcAft>
                <a:spcPts val="0"/>
              </a:spcAft>
              <a:defRPr/>
            </a:pPr>
            <a:r>
              <a:rPr lang="es-ES" sz="4000" b="1">
                <a:solidFill>
                  <a:schemeClr val="hlink"/>
                </a:solidFill>
              </a:rPr>
              <a:t>Juntos Conmoveríamos al Mundo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905000"/>
            <a:ext cx="8435975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s-ES" sz="4400"/>
              <a:t>	</a:t>
            </a:r>
            <a:r>
              <a:rPr lang="es-ES" altLang="es-ES" sz="4400" b="1">
                <a:solidFill>
                  <a:srgbClr val="003300"/>
                </a:solidFill>
              </a:rPr>
              <a:t>Es su plan que cada parte de su obra dependa de todas las demás partes, como una rueda dentro de otra rueda, y que actúen todas en armonía…</a:t>
            </a:r>
          </a:p>
        </p:txBody>
      </p:sp>
    </p:spTree>
    <p:extLst>
      <p:ext uri="{BB962C8B-B14F-4D97-AF65-F5344CB8AC3E}">
        <p14:creationId xmlns:p14="http://schemas.microsoft.com/office/powerpoint/2010/main" val="21237046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9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836614"/>
            <a:ext cx="8229600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altLang="es-ES" sz="4000" b="1">
                <a:solidFill>
                  <a:srgbClr val="003300"/>
                </a:solidFill>
              </a:rPr>
              <a:t>	… el obrero más humilde, movido por el Espíritu Santo, tocará cuerdas invisibles cuyas vibraciones repercutirán hasta los fines de la tierra, y producirán melodía a través de los siglos eternos. DTG. 762</a:t>
            </a:r>
          </a:p>
        </p:txBody>
      </p:sp>
    </p:spTree>
    <p:extLst>
      <p:ext uri="{BB962C8B-B14F-4D97-AF65-F5344CB8AC3E}">
        <p14:creationId xmlns:p14="http://schemas.microsoft.com/office/powerpoint/2010/main" val="15065429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alpha val="59999"/>
            </a:schemeClr>
          </a:solidFill>
        </p:spPr>
        <p:txBody>
          <a:bodyPr>
            <a:normAutofit/>
          </a:bodyPr>
          <a:lstStyle/>
          <a:p>
            <a:pPr marL="484188" eaLnBrk="1" fontAlgn="auto" hangingPunct="1">
              <a:spcAft>
                <a:spcPts val="0"/>
              </a:spcAft>
              <a:defRPr/>
            </a:pPr>
            <a:r>
              <a:rPr lang="es-ES" sz="4000">
                <a:solidFill>
                  <a:srgbClr val="003300"/>
                </a:solidFill>
              </a:rPr>
              <a:t>  ¿Qué es Planificación estratégica?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524001" y="2062164"/>
            <a:ext cx="9001125" cy="4795837"/>
          </a:xfrm>
          <a:solidFill>
            <a:schemeClr val="tx1">
              <a:alpha val="14117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altLang="es-ES" b="1" i="1" smtClean="0">
                <a:solidFill>
                  <a:srgbClr val="003300"/>
                </a:solidFill>
              </a:rPr>
              <a:t>La Planificación Estratégica es una poderosa herramienta de diagnóstico, análisis, reflexión y toma de decisiones colectivas, en torno al quehacer actual y al camino que deben recorrer en el futuro las organizaciones e instituciones, para adecuarse a los cambios, a las demandas que les impone el entorno y lograr el máximo de eficiencia y calidad</a:t>
            </a:r>
            <a:r>
              <a:rPr lang="es-ES" altLang="es-ES" i="1" smtClean="0">
                <a:solidFill>
                  <a:srgbClr val="003300"/>
                </a:solidFill>
              </a:rPr>
              <a:t>.</a:t>
            </a:r>
            <a:r>
              <a:rPr lang="es-ES" altLang="es-ES" smtClean="0">
                <a:solidFill>
                  <a:srgbClr val="0033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909520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000125"/>
            <a:ext cx="8229600" cy="4229100"/>
          </a:xfrm>
        </p:spPr>
        <p:txBody>
          <a:bodyPr/>
          <a:lstStyle/>
          <a:p>
            <a:pPr eaLnBrk="1" hangingPunct="1"/>
            <a:r>
              <a:rPr lang="es-ES" altLang="es-ES" b="1" smtClean="0"/>
              <a:t>La Ventajas son:</a:t>
            </a:r>
          </a:p>
          <a:p>
            <a:pPr lvl="1" eaLnBrk="1" hangingPunct="1"/>
            <a:r>
              <a:rPr lang="es-ES" altLang="es-ES" sz="3200" b="1"/>
              <a:t>Los pasos serán mas precisos y coordinados</a:t>
            </a:r>
          </a:p>
          <a:p>
            <a:pPr lvl="1" eaLnBrk="1" hangingPunct="1"/>
            <a:r>
              <a:rPr lang="es-ES" altLang="es-ES" sz="3200" b="1"/>
              <a:t>Se eliminará mucho trabajo innecesario</a:t>
            </a:r>
          </a:p>
          <a:p>
            <a:pPr lvl="1" eaLnBrk="1" hangingPunct="1"/>
            <a:r>
              <a:rPr lang="es-ES" altLang="es-ES" sz="3200" b="1"/>
              <a:t>Se acortara el tiempo de ejecución</a:t>
            </a:r>
          </a:p>
          <a:p>
            <a:pPr lvl="1" eaLnBrk="1" hangingPunct="1"/>
            <a:r>
              <a:rPr lang="es-ES" altLang="es-ES" sz="3200" b="1"/>
              <a:t>Se acortara el desperdicio de recursos</a:t>
            </a:r>
          </a:p>
        </p:txBody>
      </p:sp>
    </p:spTree>
    <p:extLst>
      <p:ext uri="{BB962C8B-B14F-4D97-AF65-F5344CB8AC3E}">
        <p14:creationId xmlns:p14="http://schemas.microsoft.com/office/powerpoint/2010/main" val="13313871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0080">
              <a:alpha val="42999"/>
            </a:srgbClr>
          </a:solidFill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r>
              <a:rPr lang="es-E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Toda decisión estratégica debe tener </a:t>
            </a:r>
            <a:r>
              <a:rPr lang="es-ES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sentido de dirección</a:t>
            </a:r>
            <a:endParaRPr lang="es-ES" sz="4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8056" indent="-384048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s-E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Como se identifica esa dirección</a:t>
            </a:r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776929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424114" y="115889"/>
            <a:ext cx="7775575" cy="8334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s-ES" sz="4800">
                <a:solidFill>
                  <a:srgbClr val="FF0000"/>
                </a:solidFill>
                <a:latin typeface="Arial" panose="020B0604020202020204" pitchFamily="34" charset="0"/>
              </a:rPr>
              <a:t>MISION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919289" y="1412876"/>
            <a:ext cx="7921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s-ES" sz="3200" b="1">
                <a:solidFill>
                  <a:srgbClr val="003300"/>
                </a:solidFill>
                <a:latin typeface="Monotype Corsiva" panose="03010101010201010101" pitchFamily="66" charset="0"/>
              </a:rPr>
              <a:t>Glorificar a Dios, y bajo la influencia del Espíritu Santo guiar a cada creyente a una experiencia de relación personal y transformadora con Cristo, que lo capacite como discípulo para compartir el Evangelio Eterno con toda persona.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992313" y="4365626"/>
            <a:ext cx="8229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D1F1F"/>
              </a:buClr>
              <a:buSzPct val="120000"/>
              <a:defRPr/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La primera pregunta que debemos responder es:</a:t>
            </a:r>
          </a:p>
          <a:p>
            <a:pPr marL="60960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D1F1F"/>
              </a:buClr>
              <a:buSzPct val="120000"/>
              <a:defRPr/>
            </a:pPr>
            <a:endParaRPr lang="es-ES" sz="2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marL="60960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D1F1F"/>
              </a:buClr>
              <a:buSzPct val="120000"/>
              <a:buFont typeface="Wingdings" pitchFamily="2" charset="2"/>
              <a:buChar char="q"/>
              <a:defRPr/>
            </a:pPr>
            <a:r>
              <a:rPr lang="es-E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¿Por qué existe la organización?</a:t>
            </a:r>
          </a:p>
          <a:p>
            <a:pPr marL="60960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D1F1F"/>
              </a:buClr>
              <a:buSzPct val="120000"/>
              <a:buFontTx/>
              <a:buChar char="•"/>
              <a:defRPr/>
            </a:pPr>
            <a:r>
              <a:rPr lang="es-E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a. Cual es su función?</a:t>
            </a:r>
          </a:p>
          <a:p>
            <a:pPr marL="60960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D1F1F"/>
              </a:buClr>
              <a:buSzPct val="120000"/>
              <a:buFontTx/>
              <a:buChar char="•"/>
              <a:defRPr/>
            </a:pPr>
            <a:r>
              <a:rPr lang="es-ES" sz="2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b. Razón de su existencia.</a:t>
            </a:r>
          </a:p>
          <a:p>
            <a:pPr marL="609600" indent="-6096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D1F1F"/>
              </a:buClr>
              <a:buSzPct val="120000"/>
              <a:buFontTx/>
              <a:buChar char="•"/>
              <a:defRPr/>
            </a:pPr>
            <a:endParaRPr lang="es-ES" sz="2000" i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694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32" grpId="0"/>
      <p:bldP spid="522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idx="1"/>
          </p:nvPr>
        </p:nvSpPr>
        <p:spPr>
          <a:xfrm>
            <a:off x="2782889" y="3141664"/>
            <a:ext cx="6408737" cy="2592387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s-ES" altLang="es-ES" b="1" dirty="0" smtClean="0"/>
              <a:t>Identificar el punto Futuro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s-ES" altLang="es-ES" b="1" dirty="0" smtClean="0"/>
              <a:t>Donde aspiran llegar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s-ES" altLang="es-ES" b="1" dirty="0" smtClean="0"/>
              <a:t>Destino preferido</a:t>
            </a:r>
          </a:p>
          <a:p>
            <a:pPr marL="990600" lvl="1" indent="-533400" eaLnBrk="1" hangingPunct="1">
              <a:buNone/>
            </a:pPr>
            <a:endParaRPr lang="es-ES" altLang="es-E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Tx/>
              <a:buAutoNum type="arabicPeriod" startAt="2"/>
            </a:pPr>
            <a:endParaRPr lang="es-ES" altLang="es-ES" dirty="0" smtClean="0">
              <a:solidFill>
                <a:schemeClr val="bg1"/>
              </a:solidFill>
            </a:endParaRPr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424114" y="115889"/>
            <a:ext cx="7775575" cy="8334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s-ES" sz="4800">
                <a:solidFill>
                  <a:srgbClr val="FF0000"/>
                </a:solidFill>
                <a:latin typeface="Arial" panose="020B0604020202020204" pitchFamily="34" charset="0"/>
              </a:rPr>
              <a:t>VISION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2424113" y="1412875"/>
            <a:ext cx="76327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s-ES" sz="3600" b="1">
                <a:solidFill>
                  <a:prstClr val="black"/>
                </a:solidFill>
                <a:latin typeface="Monotype Corsiva" panose="03010101010201010101" pitchFamily="66" charset="0"/>
              </a:rPr>
              <a:t>“Cada miembro del cuerpo de Cristo preparado para el reino de Dios”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s-ES" altLang="es-ES" sz="3600" b="1">
              <a:solidFill>
                <a:prstClr val="black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1333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idx="1"/>
          </p:nvPr>
        </p:nvSpPr>
        <p:spPr>
          <a:xfrm>
            <a:off x="2071688" y="4406901"/>
            <a:ext cx="7929562" cy="1300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altLang="es-ES" b="1" smtClean="0"/>
              <a:t>3.  ¿Cuál será nuestro comportamiento en el proceso de  avance? </a:t>
            </a:r>
          </a:p>
          <a:p>
            <a:pPr eaLnBrk="1" hangingPunct="1"/>
            <a:endParaRPr lang="es-ES" altLang="es-ES" smtClean="0"/>
          </a:p>
          <a:p>
            <a:pPr eaLnBrk="1" hangingPunct="1"/>
            <a:endParaRPr lang="es-ES" altLang="es-ES" smtClean="0"/>
          </a:p>
          <a:p>
            <a:pPr eaLnBrk="1" hangingPunct="1"/>
            <a:endParaRPr lang="es-ES" altLang="es-ES" smtClean="0"/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2424114" y="188914"/>
            <a:ext cx="7775575" cy="8334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s-ES" sz="4800">
                <a:solidFill>
                  <a:srgbClr val="FF0000"/>
                </a:solidFill>
                <a:latin typeface="Arial" panose="020B0604020202020204" pitchFamily="34" charset="0"/>
              </a:rPr>
              <a:t>VALORES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884364" y="1527175"/>
            <a:ext cx="8675687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ES" b="1">
              <a:solidFill>
                <a:srgbClr val="CCFF33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>
                <a:solidFill>
                  <a:prstClr val="black"/>
                </a:solidFill>
              </a:rPr>
              <a:t>Integridad			Unidad		Respeto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>
                <a:solidFill>
                  <a:prstClr val="black"/>
                </a:solidFill>
              </a:rPr>
              <a:t>Dar Gloria a Dios		Estilo de Vida	Excelencia y Compasión			Equidad 		humildad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sz="2400" b="1">
                <a:solidFill>
                  <a:prstClr val="black"/>
                </a:solidFill>
              </a:rPr>
              <a:t>Dedicación</a:t>
            </a:r>
          </a:p>
        </p:txBody>
      </p:sp>
    </p:spTree>
    <p:extLst>
      <p:ext uri="{BB962C8B-B14F-4D97-AF65-F5344CB8AC3E}">
        <p14:creationId xmlns:p14="http://schemas.microsoft.com/office/powerpoint/2010/main" val="172368390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algn="ctr" eaLnBrk="1" fontAlgn="auto" hangingPunct="1">
              <a:spcAft>
                <a:spcPts val="0"/>
              </a:spcAft>
              <a:defRPr/>
            </a:pPr>
            <a:r>
              <a:rPr lang="es-ES" b="1" smtClean="0">
                <a:solidFill>
                  <a:schemeClr val="hlink"/>
                </a:solidFill>
              </a:rPr>
              <a:t>Análisis DOFA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b="1" smtClean="0">
                <a:solidFill>
                  <a:srgbClr val="003300"/>
                </a:solidFill>
              </a:rPr>
              <a:t>Debilidades</a:t>
            </a:r>
          </a:p>
          <a:p>
            <a:pPr eaLnBrk="1" hangingPunct="1"/>
            <a:r>
              <a:rPr lang="es-ES" altLang="es-ES" b="1" smtClean="0">
                <a:solidFill>
                  <a:srgbClr val="003300"/>
                </a:solidFill>
              </a:rPr>
              <a:t>Oportunidades</a:t>
            </a:r>
          </a:p>
          <a:p>
            <a:pPr eaLnBrk="1" hangingPunct="1"/>
            <a:r>
              <a:rPr lang="es-ES" altLang="es-ES" b="1" smtClean="0">
                <a:solidFill>
                  <a:srgbClr val="003300"/>
                </a:solidFill>
              </a:rPr>
              <a:t>Fortalezas</a:t>
            </a:r>
          </a:p>
          <a:p>
            <a:pPr eaLnBrk="1" hangingPunct="1"/>
            <a:r>
              <a:rPr lang="es-ES" altLang="es-ES" b="1" smtClean="0">
                <a:solidFill>
                  <a:srgbClr val="003300"/>
                </a:solidFill>
              </a:rPr>
              <a:t>Amenazas							</a:t>
            </a:r>
          </a:p>
          <a:p>
            <a:pPr eaLnBrk="1" hangingPunct="1"/>
            <a:endParaRPr lang="es-ES" altLang="es-ES" b="1" smtClean="0">
              <a:solidFill>
                <a:srgbClr val="003300"/>
              </a:solidFill>
            </a:endParaRPr>
          </a:p>
          <a:p>
            <a:pPr eaLnBrk="1" hangingPunct="1"/>
            <a:r>
              <a:rPr lang="es-ES" altLang="es-ES" b="1" smtClean="0">
                <a:solidFill>
                  <a:srgbClr val="003300"/>
                </a:solidFill>
              </a:rPr>
              <a:t>D y F. Análisis interno de la Iglesia		</a:t>
            </a:r>
          </a:p>
          <a:p>
            <a:pPr eaLnBrk="1" hangingPunct="1"/>
            <a:r>
              <a:rPr lang="es-ES" altLang="es-ES" b="1" smtClean="0">
                <a:solidFill>
                  <a:srgbClr val="003300"/>
                </a:solidFill>
              </a:rPr>
              <a:t>O y A. Análisis externo de la Iglesia</a:t>
            </a:r>
          </a:p>
        </p:txBody>
      </p:sp>
    </p:spTree>
    <p:extLst>
      <p:ext uri="{BB962C8B-B14F-4D97-AF65-F5344CB8AC3E}">
        <p14:creationId xmlns:p14="http://schemas.microsoft.com/office/powerpoint/2010/main" val="397043703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833438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s-ES" b="1">
                <a:solidFill>
                  <a:schemeClr val="hlink"/>
                </a:solidFill>
              </a:rPr>
              <a:t>Ejemplo:</a:t>
            </a:r>
            <a:r>
              <a:rPr lang="es-ES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341439"/>
            <a:ext cx="8653669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800" b="1" dirty="0">
                <a:solidFill>
                  <a:srgbClr val="003300"/>
                </a:solidFill>
              </a:rPr>
              <a:t>Por favor </a:t>
            </a:r>
            <a:r>
              <a:rPr lang="es-ES" altLang="es-ES" sz="2800" b="1" dirty="0" err="1">
                <a:solidFill>
                  <a:srgbClr val="003300"/>
                </a:solidFill>
              </a:rPr>
              <a:t>dénos</a:t>
            </a:r>
            <a:r>
              <a:rPr lang="es-ES" altLang="es-ES" sz="2800" b="1" dirty="0">
                <a:solidFill>
                  <a:srgbClr val="003300"/>
                </a:solidFill>
              </a:rPr>
              <a:t> su opinión franca y honesta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es-ES" sz="2800" b="1" dirty="0">
                <a:solidFill>
                  <a:srgbClr val="003300"/>
                </a:solidFill>
              </a:rPr>
              <a:t>A las preguntas siguientes: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es-ES" sz="2800" b="1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>
                <a:solidFill>
                  <a:srgbClr val="003300"/>
                </a:solidFill>
              </a:rPr>
              <a:t>Qué es lo que más le gusta  </a:t>
            </a:r>
            <a:r>
              <a:rPr lang="es-ES" altLang="es-ES" sz="2800" b="1" dirty="0" smtClean="0">
                <a:solidFill>
                  <a:srgbClr val="003300"/>
                </a:solidFill>
              </a:rPr>
              <a:t>del Club de Aventureros?</a:t>
            </a:r>
            <a:endParaRPr lang="es-ES" altLang="es-ES" sz="2800" b="1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>
                <a:solidFill>
                  <a:srgbClr val="003300"/>
                </a:solidFill>
              </a:rPr>
              <a:t>Qué es lo que más le disgusta </a:t>
            </a:r>
            <a:r>
              <a:rPr lang="es-ES" altLang="es-ES" sz="2800" b="1" dirty="0" smtClean="0">
                <a:solidFill>
                  <a:srgbClr val="003300"/>
                </a:solidFill>
              </a:rPr>
              <a:t>del club de Aventurero?</a:t>
            </a:r>
            <a:endParaRPr lang="es-ES" altLang="es-ES" sz="2800" b="1" dirty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>
                <a:solidFill>
                  <a:srgbClr val="003300"/>
                </a:solidFill>
              </a:rPr>
              <a:t>Cual es la mayor necesidad que, o el más grande desafío que enfrenta su </a:t>
            </a:r>
            <a:r>
              <a:rPr lang="es-ES" altLang="es-ES" sz="2800" b="1" dirty="0" smtClean="0">
                <a:solidFill>
                  <a:srgbClr val="003300"/>
                </a:solidFill>
              </a:rPr>
              <a:t>club de Aventurero</a:t>
            </a:r>
            <a:r>
              <a:rPr lang="es-ES" altLang="es-ES" sz="2800" b="1" dirty="0" smtClean="0">
                <a:solidFill>
                  <a:srgbClr val="003300"/>
                </a:solidFill>
              </a:rPr>
              <a:t>, </a:t>
            </a:r>
            <a:r>
              <a:rPr lang="es-ES" altLang="es-ES" sz="2800" b="1" dirty="0">
                <a:solidFill>
                  <a:srgbClr val="003300"/>
                </a:solidFill>
              </a:rPr>
              <a:t>de acuerdo con su percepción personal?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>
                <a:solidFill>
                  <a:srgbClr val="003300"/>
                </a:solidFill>
              </a:rPr>
              <a:t>Mencione una oportunidad que, a su juicio, existe en la ciudad donde está </a:t>
            </a:r>
            <a:r>
              <a:rPr lang="es-ES" altLang="es-ES" sz="2800" b="1" dirty="0" smtClean="0">
                <a:solidFill>
                  <a:srgbClr val="003300"/>
                </a:solidFill>
              </a:rPr>
              <a:t>su club</a:t>
            </a:r>
            <a:r>
              <a:rPr lang="es-ES" altLang="es-ES" sz="2800" b="1" dirty="0" smtClean="0">
                <a:solidFill>
                  <a:srgbClr val="003300"/>
                </a:solidFill>
              </a:rPr>
              <a:t>, </a:t>
            </a:r>
            <a:r>
              <a:rPr lang="es-ES" altLang="es-ES" sz="2800" b="1" dirty="0">
                <a:solidFill>
                  <a:srgbClr val="003300"/>
                </a:solidFill>
              </a:rPr>
              <a:t>para ampliar su misión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>
                <a:solidFill>
                  <a:srgbClr val="003300"/>
                </a:solidFill>
              </a:rPr>
              <a:t>Qué amenaza cree usted que existe para </a:t>
            </a:r>
            <a:r>
              <a:rPr lang="es-ES" altLang="es-ES" sz="2800" b="1">
                <a:solidFill>
                  <a:srgbClr val="003300"/>
                </a:solidFill>
              </a:rPr>
              <a:t>su </a:t>
            </a:r>
            <a:r>
              <a:rPr lang="es-ES" altLang="es-ES" sz="2800" b="1" smtClean="0">
                <a:solidFill>
                  <a:srgbClr val="003300"/>
                </a:solidFill>
              </a:rPr>
              <a:t>club</a:t>
            </a:r>
            <a:r>
              <a:rPr lang="es-ES" altLang="es-ES" sz="2800" b="1" smtClean="0">
                <a:solidFill>
                  <a:srgbClr val="003300"/>
                </a:solidFill>
              </a:rPr>
              <a:t> </a:t>
            </a:r>
            <a:r>
              <a:rPr lang="es-ES" altLang="es-ES" sz="2800" b="1" dirty="0">
                <a:solidFill>
                  <a:srgbClr val="003300"/>
                </a:solidFill>
              </a:rPr>
              <a:t>en el ambiente en el cual funciona. </a:t>
            </a:r>
          </a:p>
        </p:txBody>
      </p:sp>
    </p:spTree>
    <p:extLst>
      <p:ext uri="{BB962C8B-B14F-4D97-AF65-F5344CB8AC3E}">
        <p14:creationId xmlns:p14="http://schemas.microsoft.com/office/powerpoint/2010/main" val="145010091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10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1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12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13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4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5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6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7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8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9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416</Words>
  <Application>Microsoft Office PowerPoint</Application>
  <PresentationFormat>Panorámica</PresentationFormat>
  <Paragraphs>73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13</vt:i4>
      </vt:variant>
      <vt:variant>
        <vt:lpstr>Títulos de diapositiva</vt:lpstr>
      </vt:variant>
      <vt:variant>
        <vt:i4>13</vt:i4>
      </vt:variant>
    </vt:vector>
  </HeadingPairs>
  <TitlesOfParts>
    <vt:vector size="36" baseType="lpstr">
      <vt:lpstr>Arial Unicode MS</vt:lpstr>
      <vt:lpstr>Albertus Extra Bold</vt:lpstr>
      <vt:lpstr>Arial</vt:lpstr>
      <vt:lpstr>Baskerville Old Face</vt:lpstr>
      <vt:lpstr>Franklin Gothic Book</vt:lpstr>
      <vt:lpstr>Franklin Gothic Medium</vt:lpstr>
      <vt:lpstr>Monotype Corsiva</vt:lpstr>
      <vt:lpstr>Tahoma</vt:lpstr>
      <vt:lpstr>Wingdings</vt:lpstr>
      <vt:lpstr>Wingdings 2</vt:lpstr>
      <vt:lpstr>Viajes</vt:lpstr>
      <vt:lpstr>1_Viajes</vt:lpstr>
      <vt:lpstr>2_Viajes</vt:lpstr>
      <vt:lpstr>3_Viajes</vt:lpstr>
      <vt:lpstr>4_Viajes</vt:lpstr>
      <vt:lpstr>5_Viajes</vt:lpstr>
      <vt:lpstr>6_Viajes</vt:lpstr>
      <vt:lpstr>7_Viajes</vt:lpstr>
      <vt:lpstr>8_Viajes</vt:lpstr>
      <vt:lpstr>9_Viajes</vt:lpstr>
      <vt:lpstr>10_Viajes</vt:lpstr>
      <vt:lpstr>11_Viajes</vt:lpstr>
      <vt:lpstr>12_Viajes</vt:lpstr>
      <vt:lpstr>Presentación de PowerPoint</vt:lpstr>
      <vt:lpstr>  ¿Qué es Planificación estratégica?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Análisis DOFA</vt:lpstr>
      <vt:lpstr>Ejemplo: </vt:lpstr>
      <vt:lpstr> La incorporación de los planes de acción.</vt:lpstr>
      <vt:lpstr>Presentación de PowerPoint</vt:lpstr>
      <vt:lpstr>Juntos Conmoveríamos al Mundo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yadiel</dc:creator>
  <cp:lastModifiedBy>yadiel</cp:lastModifiedBy>
  <cp:revision>2</cp:revision>
  <dcterms:created xsi:type="dcterms:W3CDTF">2015-11-21T19:54:30Z</dcterms:created>
  <dcterms:modified xsi:type="dcterms:W3CDTF">2015-11-21T20:15:13Z</dcterms:modified>
</cp:coreProperties>
</file>