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4C3C-206A-4E77-BF90-2386791E2441}" type="datetimeFigureOut">
              <a:rPr lang="es-MX" smtClean="0"/>
              <a:t>22/11/2015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9B2E-290B-40A2-8223-92AC4F7E7B3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  <a:latin typeface="Cooper Black" pitchFamily="18" charset="0"/>
              </a:rPr>
              <a:t>ALERTA ROJA </a:t>
            </a:r>
            <a:endParaRPr lang="es-MX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/>
              <a:t>	</a:t>
            </a:r>
            <a:r>
              <a:rPr lang="es-MX" dirty="0">
                <a:latin typeface="Cooper Black" pitchFamily="18" charset="0"/>
              </a:rPr>
              <a:t>Todo conquistador debe estar en condiciones de responder  ante la emergencia con ánimo presto, acción coordinada  y fe en Jesús. Por tal motivo a partir de este </a:t>
            </a:r>
            <a:r>
              <a:rPr lang="es-MX" dirty="0" err="1">
                <a:latin typeface="Cooper Black" pitchFamily="18" charset="0"/>
              </a:rPr>
              <a:t>camporee</a:t>
            </a:r>
            <a:r>
              <a:rPr lang="es-MX" dirty="0">
                <a:latin typeface="Cooper Black" pitchFamily="18" charset="0"/>
              </a:rPr>
              <a:t>, realizaremos un evento que nos ayudara a medir la capacidad de respuesta de todos los miembros del club ante una situación de adversidad en el campamento.</a:t>
            </a:r>
          </a:p>
        </p:txBody>
      </p:sp>
      <p:pic>
        <p:nvPicPr>
          <p:cNvPr id="4" name="3 Imagen" descr="C:\Users\Eliascar\Documents\MINISTERIOS\Ministerio Juvenil\Eventos Extremos\Red_triangle_alert_ic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0081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00000"/>
                </a:solidFill>
                <a:latin typeface="Cooper Black" pitchFamily="18" charset="0"/>
              </a:rPr>
              <a:t>Antes del Evento</a:t>
            </a:r>
            <a:endParaRPr lang="es-MX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>
                <a:latin typeface="Cooper Black" pitchFamily="18" charset="0"/>
              </a:rPr>
              <a:t>Enseñar a los miembros </a:t>
            </a:r>
            <a:r>
              <a:rPr lang="es-MX" dirty="0" smtClean="0">
                <a:latin typeface="Cooper Black" pitchFamily="18" charset="0"/>
              </a:rPr>
              <a:t>del club </a:t>
            </a:r>
            <a:r>
              <a:rPr lang="es-MX" dirty="0">
                <a:latin typeface="Cooper Black" pitchFamily="18" charset="0"/>
              </a:rPr>
              <a:t>las cosas que se deben hacer </a:t>
            </a:r>
            <a:r>
              <a:rPr lang="es-MX" dirty="0" smtClean="0">
                <a:latin typeface="Cooper Black" pitchFamily="18" charset="0"/>
              </a:rPr>
              <a:t> </a:t>
            </a:r>
            <a:r>
              <a:rPr lang="es-MX" dirty="0">
                <a:latin typeface="Cooper Black" pitchFamily="18" charset="0"/>
              </a:rPr>
              <a:t>durante un </a:t>
            </a:r>
            <a:r>
              <a:rPr lang="es-MX" dirty="0" smtClean="0">
                <a:latin typeface="Cooper Black" pitchFamily="18" charset="0"/>
              </a:rPr>
              <a:t>evento adverso.</a:t>
            </a:r>
          </a:p>
          <a:p>
            <a:r>
              <a:rPr lang="es-MX" dirty="0">
                <a:latin typeface="Cooper Black" pitchFamily="18" charset="0"/>
              </a:rPr>
              <a:t>Demostrar y practicar </a:t>
            </a:r>
            <a:r>
              <a:rPr lang="es-MX" dirty="0" smtClean="0">
                <a:latin typeface="Cooper Black" pitchFamily="18" charset="0"/>
              </a:rPr>
              <a:t>permanentemente con </a:t>
            </a:r>
            <a:r>
              <a:rPr lang="es-MX" dirty="0" smtClean="0">
                <a:latin typeface="Cooper Black" pitchFamily="18" charset="0"/>
              </a:rPr>
              <a:t>el club </a:t>
            </a:r>
            <a:r>
              <a:rPr lang="es-MX" dirty="0" smtClean="0">
                <a:latin typeface="Cooper Black" pitchFamily="18" charset="0"/>
              </a:rPr>
              <a:t>la </a:t>
            </a:r>
            <a:r>
              <a:rPr lang="es-MX" dirty="0">
                <a:latin typeface="Cooper Black" pitchFamily="18" charset="0"/>
              </a:rPr>
              <a:t>forma de </a:t>
            </a:r>
            <a:r>
              <a:rPr lang="es-MX" dirty="0" smtClean="0">
                <a:latin typeface="Cooper Black" pitchFamily="18" charset="0"/>
              </a:rPr>
              <a:t>convocación y evacuación en caso de un evento.</a:t>
            </a:r>
          </a:p>
          <a:p>
            <a:r>
              <a:rPr lang="es-MX" dirty="0" smtClean="0">
                <a:latin typeface="Cooper Black" pitchFamily="18" charset="0"/>
              </a:rPr>
              <a:t>Establecer </a:t>
            </a:r>
            <a:r>
              <a:rPr lang="es-MX" dirty="0">
                <a:latin typeface="Cooper Black" pitchFamily="18" charset="0"/>
              </a:rPr>
              <a:t>un lugar donde encontrarse con los demás miembros </a:t>
            </a:r>
            <a:r>
              <a:rPr lang="es-MX" dirty="0" smtClean="0">
                <a:latin typeface="Cooper Black" pitchFamily="18" charset="0"/>
              </a:rPr>
              <a:t> </a:t>
            </a:r>
            <a:r>
              <a:rPr lang="es-MX" dirty="0">
                <a:latin typeface="Cooper Black" pitchFamily="18" charset="0"/>
              </a:rPr>
              <a:t>en caso de </a:t>
            </a:r>
            <a:r>
              <a:rPr lang="es-MX" dirty="0" smtClean="0">
                <a:latin typeface="Cooper Black" pitchFamily="18" charset="0"/>
              </a:rPr>
              <a:t>separación forzosa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>
                <a:latin typeface="Cooper Black" pitchFamily="18" charset="0"/>
              </a:rPr>
              <a:t>Entrenar a los miembros del club en Primeros Auxilios, RCPC.</a:t>
            </a:r>
          </a:p>
          <a:p>
            <a:endParaRPr lang="es-MX" dirty="0">
              <a:latin typeface="Cooper Black" pitchFamily="18" charset="0"/>
            </a:endParaRPr>
          </a:p>
        </p:txBody>
      </p:sp>
      <p:pic>
        <p:nvPicPr>
          <p:cNvPr id="4" name="3 Imagen" descr="C:\Users\Eliascar\Documents\MINISTERIOS\Ministerio Juvenil\Eventos Extremos\Red_triangle_alert_ic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0081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rgbClr val="C00000"/>
                </a:solidFill>
                <a:latin typeface="Cooper Black" pitchFamily="18" charset="0"/>
              </a:rPr>
              <a:t>Durante y después de un </a:t>
            </a:r>
            <a:r>
              <a:rPr lang="es-MX" dirty="0" smtClean="0">
                <a:solidFill>
                  <a:srgbClr val="C00000"/>
                </a:solidFill>
                <a:latin typeface="Cooper Black" pitchFamily="18" charset="0"/>
              </a:rPr>
              <a:t>Evento</a:t>
            </a:r>
            <a:endParaRPr lang="es-MX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>
                <a:latin typeface="Cooper Black" pitchFamily="18" charset="0"/>
              </a:rPr>
              <a:t>Mantener </a:t>
            </a:r>
            <a:r>
              <a:rPr lang="es-MX" dirty="0">
                <a:latin typeface="Cooper Black" pitchFamily="18" charset="0"/>
              </a:rPr>
              <a:t>la </a:t>
            </a:r>
            <a:r>
              <a:rPr lang="es-MX" dirty="0" smtClean="0">
                <a:latin typeface="Cooper Black" pitchFamily="18" charset="0"/>
              </a:rPr>
              <a:t>calma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>
                <a:latin typeface="Cooper Black" pitchFamily="18" charset="0"/>
              </a:rPr>
              <a:t>Verificar </a:t>
            </a:r>
            <a:r>
              <a:rPr lang="es-MX" dirty="0">
                <a:latin typeface="Cooper Black" pitchFamily="18" charset="0"/>
              </a:rPr>
              <a:t>los heridos y peligros </a:t>
            </a:r>
            <a:r>
              <a:rPr lang="es-MX" dirty="0" smtClean="0">
                <a:latin typeface="Cooper Black" pitchFamily="18" charset="0"/>
              </a:rPr>
              <a:t>existentes.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>
                <a:latin typeface="Cooper Black" pitchFamily="18" charset="0"/>
              </a:rPr>
              <a:t>Verificar </a:t>
            </a:r>
            <a:r>
              <a:rPr lang="es-MX" dirty="0">
                <a:latin typeface="Cooper Black" pitchFamily="18" charset="0"/>
              </a:rPr>
              <a:t>las posibilidades de </a:t>
            </a:r>
            <a:r>
              <a:rPr lang="es-MX" dirty="0" smtClean="0">
                <a:latin typeface="Cooper Black" pitchFamily="18" charset="0"/>
              </a:rPr>
              <a:t>fuego.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MX" dirty="0" smtClean="0">
                <a:latin typeface="Cooper Black" pitchFamily="18" charset="0"/>
              </a:rPr>
              <a:t>Estar </a:t>
            </a:r>
            <a:r>
              <a:rPr lang="es-MX" dirty="0">
                <a:latin typeface="Cooper Black" pitchFamily="18" charset="0"/>
              </a:rPr>
              <a:t>siempre calzado</a:t>
            </a:r>
            <a:r>
              <a:rPr lang="es-MX" dirty="0" smtClean="0">
                <a:latin typeface="Cooper Black" pitchFamily="18" charset="0"/>
              </a:rPr>
              <a:t>.</a:t>
            </a:r>
          </a:p>
          <a:p>
            <a:pPr marL="342900" lvl="1" indent="-342900">
              <a:buNone/>
            </a:pPr>
            <a:endParaRPr lang="es-MX" dirty="0">
              <a:latin typeface="Cooper Black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s-MX" dirty="0" smtClean="0">
              <a:latin typeface="Cooper Black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s-MX" sz="2400" dirty="0">
              <a:latin typeface="Cooper Black" pitchFamily="18" charset="0"/>
            </a:endParaRPr>
          </a:p>
          <a:p>
            <a:endParaRPr lang="es-MX" dirty="0"/>
          </a:p>
        </p:txBody>
      </p:sp>
      <p:pic>
        <p:nvPicPr>
          <p:cNvPr id="4" name="3 Imagen" descr="C:\Users\Eliascar\Documents\MINISTERIOS\Ministerio Juvenil\Eventos Extremos\Red_triangle_alert_ic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0081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Cooper Black" pitchFamily="18" charset="0"/>
              </a:rPr>
              <a:t>Fase 1</a:t>
            </a:r>
            <a:r>
              <a:rPr lang="es-MX" dirty="0" smtClean="0">
                <a:solidFill>
                  <a:srgbClr val="C00000"/>
                </a:solidFill>
                <a:latin typeface="Cooper Black" pitchFamily="18" charset="0"/>
              </a:rPr>
              <a:t>  Activar el sistema de alarma de Emergencia</a:t>
            </a:r>
            <a:endParaRPr lang="es-MX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MX" sz="2400" u="sng" dirty="0" smtClean="0">
                <a:latin typeface="Cooper Black" pitchFamily="18" charset="0"/>
              </a:rPr>
              <a:t>Director</a:t>
            </a:r>
            <a:r>
              <a:rPr lang="es-MX" sz="2400" u="sng" dirty="0">
                <a:latin typeface="Cooper Black" pitchFamily="18" charset="0"/>
              </a:rPr>
              <a:t>: </a:t>
            </a:r>
            <a:r>
              <a:rPr lang="es-MX" sz="2400" u="sng" dirty="0" smtClean="0">
                <a:latin typeface="Cooper Black" pitchFamily="18" charset="0"/>
              </a:rPr>
              <a:t> Al </a:t>
            </a:r>
            <a:r>
              <a:rPr lang="es-MX" sz="2400" u="sng" dirty="0">
                <a:latin typeface="Cooper Black" pitchFamily="18" charset="0"/>
              </a:rPr>
              <a:t>escuchar la alarma el director deberá lograr los siguientes objetivos:</a:t>
            </a:r>
          </a:p>
          <a:p>
            <a:pPr lvl="0"/>
            <a:r>
              <a:rPr lang="es-MX" sz="2000" dirty="0">
                <a:latin typeface="Cooper Black" pitchFamily="18" charset="0"/>
              </a:rPr>
              <a:t>Ubicación de sus subdirectores y consejeros  para  el  censo de todo el personal.</a:t>
            </a:r>
          </a:p>
          <a:p>
            <a:pPr lvl="0"/>
            <a:r>
              <a:rPr lang="es-MX" sz="2000" dirty="0">
                <a:latin typeface="Cooper Black" pitchFamily="18" charset="0"/>
              </a:rPr>
              <a:t>Dejar en el campamento a un subdirector a cargo mientras el director se reporta para instrucciones</a:t>
            </a:r>
            <a:r>
              <a:rPr lang="es-MX" sz="2000" dirty="0" smtClean="0">
                <a:latin typeface="Cooper Black" pitchFamily="18" charset="0"/>
              </a:rPr>
              <a:t>. </a:t>
            </a:r>
            <a:endParaRPr lang="es-MX" sz="2000" dirty="0">
              <a:solidFill>
                <a:srgbClr val="FF0000"/>
              </a:solidFill>
              <a:latin typeface="Cooper Black" pitchFamily="18" charset="0"/>
            </a:endParaRPr>
          </a:p>
          <a:p>
            <a:pPr lvl="0"/>
            <a:r>
              <a:rPr lang="es-MX" sz="2000" dirty="0">
                <a:latin typeface="Cooper Black" pitchFamily="18" charset="0"/>
              </a:rPr>
              <a:t>Reportarse a punto de control </a:t>
            </a:r>
            <a:r>
              <a:rPr lang="es-MX" sz="2400" dirty="0" smtClean="0">
                <a:solidFill>
                  <a:srgbClr val="FF0000"/>
                </a:solidFill>
                <a:latin typeface="Cooper Black" pitchFamily="18" charset="0"/>
              </a:rPr>
              <a:t>(Alfa 1) </a:t>
            </a:r>
            <a:r>
              <a:rPr lang="es-MX" sz="2000" dirty="0" smtClean="0">
                <a:latin typeface="Cooper Black" pitchFamily="18" charset="0"/>
              </a:rPr>
              <a:t>para  </a:t>
            </a:r>
            <a:r>
              <a:rPr lang="es-MX" sz="2000" dirty="0">
                <a:latin typeface="Cooper Black" pitchFamily="18" charset="0"/>
              </a:rPr>
              <a:t>dar parte y recibir instrucciones</a:t>
            </a:r>
          </a:p>
          <a:p>
            <a:pPr lvl="0"/>
            <a:r>
              <a:rPr lang="es-MX" sz="2000" dirty="0">
                <a:latin typeface="Cooper Black" pitchFamily="18" charset="0"/>
              </a:rPr>
              <a:t>Volver al club y revisar que estén las condiciones para evacuar el campamento. (si fuera necesario)</a:t>
            </a:r>
          </a:p>
          <a:p>
            <a:pPr lvl="0"/>
            <a:r>
              <a:rPr lang="es-MX" sz="2000" dirty="0">
                <a:latin typeface="Cooper Black" pitchFamily="18" charset="0"/>
              </a:rPr>
              <a:t>Iniciar la evacuación cuando reciban las órdenes (o la emergencia lo amerite</a:t>
            </a:r>
            <a:r>
              <a:rPr lang="es-MX" sz="2000" dirty="0" smtClean="0">
                <a:latin typeface="Cooper Black" pitchFamily="18" charset="0"/>
              </a:rPr>
              <a:t>).</a:t>
            </a:r>
            <a:endParaRPr lang="es-MX" sz="2000" dirty="0">
              <a:latin typeface="Cooper Black" pitchFamily="18" charset="0"/>
            </a:endParaRPr>
          </a:p>
        </p:txBody>
      </p:sp>
      <p:pic>
        <p:nvPicPr>
          <p:cNvPr id="4" name="3 Imagen" descr="C:\Users\Eliascar\Documents\MINISTERIOS\Ministerio Juvenil\Eventos Extremos\Red_triangle_alert_ic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2758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C00000"/>
                </a:solidFill>
                <a:latin typeface="Cooper Black" pitchFamily="18" charset="0"/>
              </a:rPr>
              <a:t>Fase 2 </a:t>
            </a:r>
            <a:r>
              <a:rPr lang="es-MX" sz="4800" dirty="0" smtClean="0">
                <a:solidFill>
                  <a:srgbClr val="C00000"/>
                </a:solidFill>
                <a:latin typeface="Cooper Black" pitchFamily="18" charset="0"/>
              </a:rPr>
              <a:t>Evacuación</a:t>
            </a:r>
            <a:endParaRPr lang="es-MX" sz="4800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 smtClean="0">
                <a:latin typeface="Cooper Black" pitchFamily="18" charset="0"/>
              </a:rPr>
              <a:t>Verificar </a:t>
            </a:r>
            <a:r>
              <a:rPr lang="es-MX" dirty="0">
                <a:latin typeface="Cooper Black" pitchFamily="18" charset="0"/>
              </a:rPr>
              <a:t>que ninguna persona haya quedado rezagada.</a:t>
            </a:r>
          </a:p>
          <a:p>
            <a:pPr lvl="0"/>
            <a:r>
              <a:rPr lang="es-MX" dirty="0">
                <a:latin typeface="Cooper Black" pitchFamily="18" charset="0"/>
              </a:rPr>
              <a:t>Mantener la vanguardia y la retaguardia cubierta por  consejeros o Guías mayores en el desplazamiento</a:t>
            </a:r>
            <a:r>
              <a:rPr lang="es-MX" dirty="0" smtClean="0">
                <a:latin typeface="Cooper Black" pitchFamily="18" charset="0"/>
              </a:rPr>
              <a:t>.</a:t>
            </a:r>
          </a:p>
          <a:p>
            <a:pPr lvl="0"/>
            <a:r>
              <a:rPr lang="es-MX" dirty="0" smtClean="0">
                <a:latin typeface="Cooper Black" pitchFamily="18" charset="0"/>
              </a:rPr>
              <a:t>Control  de los heridos.</a:t>
            </a:r>
          </a:p>
          <a:p>
            <a:pPr lvl="0">
              <a:buNone/>
            </a:pPr>
            <a:endParaRPr lang="es-MX" dirty="0">
              <a:latin typeface="Cooper Black" pitchFamily="18" charset="0"/>
            </a:endParaRPr>
          </a:p>
          <a:p>
            <a:endParaRPr lang="es-MX" dirty="0"/>
          </a:p>
        </p:txBody>
      </p:sp>
      <p:pic>
        <p:nvPicPr>
          <p:cNvPr id="4" name="3 Imagen" descr="C:\Users\Eliascar\Documents\MINISTERIOS\Ministerio Juvenil\Eventos Extremos\Red_triangle_alert_ic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10801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  <a:p>
            <a:pPr algn="ctr">
              <a:buNone/>
            </a:pPr>
            <a:r>
              <a:rPr lang="es-MX" sz="4800" b="1" dirty="0" smtClean="0">
                <a:solidFill>
                  <a:srgbClr val="C00000"/>
                </a:solidFill>
                <a:latin typeface="Cooper Black" pitchFamily="18" charset="0"/>
              </a:rPr>
              <a:t>FASE  3  </a:t>
            </a:r>
            <a:r>
              <a:rPr lang="es-MX" sz="4800" dirty="0" smtClean="0">
                <a:solidFill>
                  <a:srgbClr val="C00000"/>
                </a:solidFill>
                <a:latin typeface="Cooper Black" pitchFamily="18" charset="0"/>
              </a:rPr>
              <a:t>RETORNO Y RECUPERACION</a:t>
            </a:r>
            <a:endParaRPr lang="es-MX" sz="4800" dirty="0">
              <a:solidFill>
                <a:srgbClr val="C000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232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ALERTA ROJA </vt:lpstr>
      <vt:lpstr>Antes del Evento</vt:lpstr>
      <vt:lpstr>Durante y después de un Evento</vt:lpstr>
      <vt:lpstr>Fase 1  Activar el sistema de alarma de Emergencia</vt:lpstr>
      <vt:lpstr>Fase 2 Evacuación</vt:lpstr>
      <vt:lpstr>Diapositiva 6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ALERTA ROJA </dc:title>
  <dc:creator>Eliascar</dc:creator>
  <cp:lastModifiedBy>Eliascar</cp:lastModifiedBy>
  <cp:revision>3</cp:revision>
  <dcterms:created xsi:type="dcterms:W3CDTF">2015-11-22T09:12:56Z</dcterms:created>
  <dcterms:modified xsi:type="dcterms:W3CDTF">2015-11-22T09:35:10Z</dcterms:modified>
</cp:coreProperties>
</file>