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69" r:id="rId2"/>
    <p:sldId id="298" r:id="rId3"/>
    <p:sldId id="304" r:id="rId4"/>
    <p:sldId id="305" r:id="rId5"/>
    <p:sldId id="282" r:id="rId6"/>
    <p:sldId id="299" r:id="rId7"/>
    <p:sldId id="294" r:id="rId8"/>
    <p:sldId id="295" r:id="rId9"/>
    <p:sldId id="270" r:id="rId10"/>
    <p:sldId id="273" r:id="rId11"/>
    <p:sldId id="274" r:id="rId12"/>
    <p:sldId id="275" r:id="rId13"/>
    <p:sldId id="276" r:id="rId14"/>
    <p:sldId id="277" r:id="rId15"/>
    <p:sldId id="303" r:id="rId16"/>
    <p:sldId id="300" r:id="rId17"/>
    <p:sldId id="278" r:id="rId18"/>
    <p:sldId id="288" r:id="rId19"/>
    <p:sldId id="289" r:id="rId20"/>
    <p:sldId id="290" r:id="rId21"/>
    <p:sldId id="279" r:id="rId22"/>
    <p:sldId id="291" r:id="rId23"/>
    <p:sldId id="292" r:id="rId24"/>
    <p:sldId id="293" r:id="rId25"/>
    <p:sldId id="280" r:id="rId26"/>
    <p:sldId id="301" r:id="rId27"/>
    <p:sldId id="302" r:id="rId28"/>
  </p:sldIdLst>
  <p:sldSz cx="9144000" cy="6858000" type="screen4x3"/>
  <p:notesSz cx="6858000" cy="9144000"/>
  <p:defaultText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663300"/>
    <a:srgbClr val="D0764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2063" autoAdjust="0"/>
  </p:normalViewPr>
  <p:slideViewPr>
    <p:cSldViewPr>
      <p:cViewPr varScale="1">
        <p:scale>
          <a:sx n="84" d="100"/>
          <a:sy n="84" d="100"/>
        </p:scale>
        <p:origin x="-1152"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VE"/>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1434E9-9261-41CF-BF79-A0E69266B6E2}" type="datetimeFigureOut">
              <a:rPr lang="es-VE" smtClean="0"/>
              <a:pPr/>
              <a:t>26/06/2015</a:t>
            </a:fld>
            <a:endParaRPr lang="es-VE"/>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VE"/>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VE"/>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9F6AD7-A4AE-4727-9F7C-4A654181B2D0}" type="slidenum">
              <a:rPr lang="es-VE" smtClean="0"/>
              <a:pPr/>
              <a:t>‹Nº›</a:t>
            </a:fld>
            <a:endParaRPr lang="es-VE"/>
          </a:p>
        </p:txBody>
      </p:sp>
    </p:spTree>
    <p:extLst>
      <p:ext uri="{BB962C8B-B14F-4D97-AF65-F5344CB8AC3E}">
        <p14:creationId xmlns:p14="http://schemas.microsoft.com/office/powerpoint/2010/main" xmlns="" val="1397586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VE" dirty="0"/>
          </a:p>
        </p:txBody>
      </p:sp>
      <p:sp>
        <p:nvSpPr>
          <p:cNvPr id="4" name="3 Marcador de número de diapositiva"/>
          <p:cNvSpPr>
            <a:spLocks noGrp="1"/>
          </p:cNvSpPr>
          <p:nvPr>
            <p:ph type="sldNum" sz="quarter" idx="10"/>
          </p:nvPr>
        </p:nvSpPr>
        <p:spPr/>
        <p:txBody>
          <a:bodyPr/>
          <a:lstStyle/>
          <a:p>
            <a:fld id="{089F6AD7-A4AE-4727-9F7C-4A654181B2D0}" type="slidenum">
              <a:rPr lang="es-VE" smtClean="0"/>
              <a:pPr/>
              <a:t>1</a:t>
            </a:fld>
            <a:endParaRPr lang="es-VE"/>
          </a:p>
        </p:txBody>
      </p:sp>
    </p:spTree>
    <p:extLst>
      <p:ext uri="{BB962C8B-B14F-4D97-AF65-F5344CB8AC3E}">
        <p14:creationId xmlns:p14="http://schemas.microsoft.com/office/powerpoint/2010/main" xmlns="" val="3851581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VE" dirty="0"/>
          </a:p>
        </p:txBody>
      </p:sp>
      <p:sp>
        <p:nvSpPr>
          <p:cNvPr id="4" name="3 Marcador de número de diapositiva"/>
          <p:cNvSpPr>
            <a:spLocks noGrp="1"/>
          </p:cNvSpPr>
          <p:nvPr>
            <p:ph type="sldNum" sz="quarter" idx="10"/>
          </p:nvPr>
        </p:nvSpPr>
        <p:spPr/>
        <p:txBody>
          <a:bodyPr/>
          <a:lstStyle/>
          <a:p>
            <a:fld id="{089F6AD7-A4AE-4727-9F7C-4A654181B2D0}" type="slidenum">
              <a:rPr lang="es-VE" smtClean="0"/>
              <a:pPr/>
              <a:t>20</a:t>
            </a:fld>
            <a:endParaRPr lang="es-VE"/>
          </a:p>
        </p:txBody>
      </p:sp>
    </p:spTree>
    <p:extLst>
      <p:ext uri="{BB962C8B-B14F-4D97-AF65-F5344CB8AC3E}">
        <p14:creationId xmlns:p14="http://schemas.microsoft.com/office/powerpoint/2010/main" xmlns="" val="2494518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348F019E-1914-4AA5-8BA7-52208B198E55}" type="datetimeFigureOut">
              <a:rPr lang="es-VE" smtClean="0"/>
              <a:pPr/>
              <a:t>26/06/2015</a:t>
            </a:fld>
            <a:endParaRPr lang="es-VE"/>
          </a:p>
        </p:txBody>
      </p:sp>
      <p:sp>
        <p:nvSpPr>
          <p:cNvPr id="19" name="18 Marcador de pie de página"/>
          <p:cNvSpPr>
            <a:spLocks noGrp="1"/>
          </p:cNvSpPr>
          <p:nvPr>
            <p:ph type="ftr" sz="quarter" idx="11"/>
          </p:nvPr>
        </p:nvSpPr>
        <p:spPr/>
        <p:txBody>
          <a:bodyPr/>
          <a:lstStyle/>
          <a:p>
            <a:endParaRPr lang="es-VE"/>
          </a:p>
        </p:txBody>
      </p:sp>
      <p:sp>
        <p:nvSpPr>
          <p:cNvPr id="27" name="26 Marcador de número de diapositiva"/>
          <p:cNvSpPr>
            <a:spLocks noGrp="1"/>
          </p:cNvSpPr>
          <p:nvPr>
            <p:ph type="sldNum" sz="quarter" idx="12"/>
          </p:nvPr>
        </p:nvSpPr>
        <p:spPr/>
        <p:txBody>
          <a:bodyPr/>
          <a:lstStyle/>
          <a:p>
            <a:fld id="{DFEC7FC2-261C-4779-B85E-292293460A54}" type="slidenum">
              <a:rPr lang="es-VE" smtClean="0"/>
              <a:pPr/>
              <a:t>‹Nº›</a:t>
            </a:fld>
            <a:endParaRPr lang="es-VE"/>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48F019E-1914-4AA5-8BA7-52208B198E55}" type="datetimeFigureOut">
              <a:rPr lang="es-VE" smtClean="0"/>
              <a:pPr/>
              <a:t>26/06/2015</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DFEC7FC2-261C-4779-B85E-292293460A54}" type="slidenum">
              <a:rPr lang="es-VE" smtClean="0"/>
              <a:pPr/>
              <a:t>‹Nº›</a:t>
            </a:fld>
            <a:endParaRPr lang="es-V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48F019E-1914-4AA5-8BA7-52208B198E55}" type="datetimeFigureOut">
              <a:rPr lang="es-VE" smtClean="0"/>
              <a:pPr/>
              <a:t>26/06/2015</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DFEC7FC2-261C-4779-B85E-292293460A54}" type="slidenum">
              <a:rPr lang="es-VE" smtClean="0"/>
              <a:pPr/>
              <a:t>‹Nº›</a:t>
            </a:fld>
            <a:endParaRPr lang="es-V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48F019E-1914-4AA5-8BA7-52208B198E55}" type="datetimeFigureOut">
              <a:rPr lang="es-VE" smtClean="0"/>
              <a:pPr/>
              <a:t>26/06/2015</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DFEC7FC2-261C-4779-B85E-292293460A54}" type="slidenum">
              <a:rPr lang="es-VE" smtClean="0"/>
              <a:pPr/>
              <a:t>‹Nº›</a:t>
            </a:fld>
            <a:endParaRPr lang="es-V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348F019E-1914-4AA5-8BA7-52208B198E55}" type="datetimeFigureOut">
              <a:rPr lang="es-VE" smtClean="0"/>
              <a:pPr/>
              <a:t>26/06/2015</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DFEC7FC2-261C-4779-B85E-292293460A54}" type="slidenum">
              <a:rPr lang="es-VE" smtClean="0"/>
              <a:pPr/>
              <a:t>‹Nº›</a:t>
            </a:fld>
            <a:endParaRPr lang="es-V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348F019E-1914-4AA5-8BA7-52208B198E55}" type="datetimeFigureOut">
              <a:rPr lang="es-VE" smtClean="0"/>
              <a:pPr/>
              <a:t>26/06/2015</a:t>
            </a:fld>
            <a:endParaRPr lang="es-VE"/>
          </a:p>
        </p:txBody>
      </p:sp>
      <p:sp>
        <p:nvSpPr>
          <p:cNvPr id="6" name="5 Marcador de pie de página"/>
          <p:cNvSpPr>
            <a:spLocks noGrp="1"/>
          </p:cNvSpPr>
          <p:nvPr>
            <p:ph type="ftr" sz="quarter" idx="11"/>
          </p:nvPr>
        </p:nvSpPr>
        <p:spPr/>
        <p:txBody>
          <a:bodyPr/>
          <a:lstStyle/>
          <a:p>
            <a:endParaRPr lang="es-VE"/>
          </a:p>
        </p:txBody>
      </p:sp>
      <p:sp>
        <p:nvSpPr>
          <p:cNvPr id="7" name="6 Marcador de número de diapositiva"/>
          <p:cNvSpPr>
            <a:spLocks noGrp="1"/>
          </p:cNvSpPr>
          <p:nvPr>
            <p:ph type="sldNum" sz="quarter" idx="12"/>
          </p:nvPr>
        </p:nvSpPr>
        <p:spPr/>
        <p:txBody>
          <a:bodyPr/>
          <a:lstStyle/>
          <a:p>
            <a:fld id="{DFEC7FC2-261C-4779-B85E-292293460A54}" type="slidenum">
              <a:rPr lang="es-VE" smtClean="0"/>
              <a:pPr/>
              <a:t>‹Nº›</a:t>
            </a:fld>
            <a:endParaRPr lang="es-V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348F019E-1914-4AA5-8BA7-52208B198E55}" type="datetimeFigureOut">
              <a:rPr lang="es-VE" smtClean="0"/>
              <a:pPr/>
              <a:t>26/06/2015</a:t>
            </a:fld>
            <a:endParaRPr lang="es-VE"/>
          </a:p>
        </p:txBody>
      </p:sp>
      <p:sp>
        <p:nvSpPr>
          <p:cNvPr id="8" name="7 Marcador de pie de página"/>
          <p:cNvSpPr>
            <a:spLocks noGrp="1"/>
          </p:cNvSpPr>
          <p:nvPr>
            <p:ph type="ftr" sz="quarter" idx="11"/>
          </p:nvPr>
        </p:nvSpPr>
        <p:spPr/>
        <p:txBody>
          <a:bodyPr/>
          <a:lstStyle/>
          <a:p>
            <a:endParaRPr lang="es-VE"/>
          </a:p>
        </p:txBody>
      </p:sp>
      <p:sp>
        <p:nvSpPr>
          <p:cNvPr id="9" name="8 Marcador de número de diapositiva"/>
          <p:cNvSpPr>
            <a:spLocks noGrp="1"/>
          </p:cNvSpPr>
          <p:nvPr>
            <p:ph type="sldNum" sz="quarter" idx="12"/>
          </p:nvPr>
        </p:nvSpPr>
        <p:spPr/>
        <p:txBody>
          <a:bodyPr/>
          <a:lstStyle/>
          <a:p>
            <a:fld id="{DFEC7FC2-261C-4779-B85E-292293460A54}" type="slidenum">
              <a:rPr lang="es-VE" smtClean="0"/>
              <a:pPr/>
              <a:t>‹Nº›</a:t>
            </a:fld>
            <a:endParaRPr lang="es-V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348F019E-1914-4AA5-8BA7-52208B198E55}" type="datetimeFigureOut">
              <a:rPr lang="es-VE" smtClean="0"/>
              <a:pPr/>
              <a:t>26/06/2015</a:t>
            </a:fld>
            <a:endParaRPr lang="es-VE"/>
          </a:p>
        </p:txBody>
      </p:sp>
      <p:sp>
        <p:nvSpPr>
          <p:cNvPr id="4" name="3 Marcador de pie de página"/>
          <p:cNvSpPr>
            <a:spLocks noGrp="1"/>
          </p:cNvSpPr>
          <p:nvPr>
            <p:ph type="ftr" sz="quarter" idx="11"/>
          </p:nvPr>
        </p:nvSpPr>
        <p:spPr/>
        <p:txBody>
          <a:bodyPr/>
          <a:lstStyle/>
          <a:p>
            <a:endParaRPr lang="es-VE"/>
          </a:p>
        </p:txBody>
      </p:sp>
      <p:sp>
        <p:nvSpPr>
          <p:cNvPr id="5" name="4 Marcador de número de diapositiva"/>
          <p:cNvSpPr>
            <a:spLocks noGrp="1"/>
          </p:cNvSpPr>
          <p:nvPr>
            <p:ph type="sldNum" sz="quarter" idx="12"/>
          </p:nvPr>
        </p:nvSpPr>
        <p:spPr/>
        <p:txBody>
          <a:bodyPr/>
          <a:lstStyle/>
          <a:p>
            <a:fld id="{DFEC7FC2-261C-4779-B85E-292293460A54}" type="slidenum">
              <a:rPr lang="es-VE" smtClean="0"/>
              <a:pPr/>
              <a:t>‹Nº›</a:t>
            </a:fld>
            <a:endParaRPr lang="es-V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48F019E-1914-4AA5-8BA7-52208B198E55}" type="datetimeFigureOut">
              <a:rPr lang="es-VE" smtClean="0"/>
              <a:pPr/>
              <a:t>26/06/2015</a:t>
            </a:fld>
            <a:endParaRPr lang="es-VE"/>
          </a:p>
        </p:txBody>
      </p:sp>
      <p:sp>
        <p:nvSpPr>
          <p:cNvPr id="3" name="2 Marcador de pie de página"/>
          <p:cNvSpPr>
            <a:spLocks noGrp="1"/>
          </p:cNvSpPr>
          <p:nvPr>
            <p:ph type="ftr" sz="quarter" idx="11"/>
          </p:nvPr>
        </p:nvSpPr>
        <p:spPr/>
        <p:txBody>
          <a:bodyPr/>
          <a:lstStyle/>
          <a:p>
            <a:endParaRPr lang="es-VE"/>
          </a:p>
        </p:txBody>
      </p:sp>
      <p:sp>
        <p:nvSpPr>
          <p:cNvPr id="4" name="3 Marcador de número de diapositiva"/>
          <p:cNvSpPr>
            <a:spLocks noGrp="1"/>
          </p:cNvSpPr>
          <p:nvPr>
            <p:ph type="sldNum" sz="quarter" idx="12"/>
          </p:nvPr>
        </p:nvSpPr>
        <p:spPr/>
        <p:txBody>
          <a:bodyPr/>
          <a:lstStyle/>
          <a:p>
            <a:fld id="{DFEC7FC2-261C-4779-B85E-292293460A54}" type="slidenum">
              <a:rPr lang="es-VE" smtClean="0"/>
              <a:pPr/>
              <a:t>‹Nº›</a:t>
            </a:fld>
            <a:endParaRPr lang="es-V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348F019E-1914-4AA5-8BA7-52208B198E55}" type="datetimeFigureOut">
              <a:rPr lang="es-VE" smtClean="0"/>
              <a:pPr/>
              <a:t>26/06/2015</a:t>
            </a:fld>
            <a:endParaRPr lang="es-VE"/>
          </a:p>
        </p:txBody>
      </p:sp>
      <p:sp>
        <p:nvSpPr>
          <p:cNvPr id="6" name="5 Marcador de pie de página"/>
          <p:cNvSpPr>
            <a:spLocks noGrp="1"/>
          </p:cNvSpPr>
          <p:nvPr>
            <p:ph type="ftr" sz="quarter" idx="11"/>
          </p:nvPr>
        </p:nvSpPr>
        <p:spPr/>
        <p:txBody>
          <a:bodyPr/>
          <a:lstStyle/>
          <a:p>
            <a:endParaRPr lang="es-VE"/>
          </a:p>
        </p:txBody>
      </p:sp>
      <p:sp>
        <p:nvSpPr>
          <p:cNvPr id="7" name="6 Marcador de número de diapositiva"/>
          <p:cNvSpPr>
            <a:spLocks noGrp="1"/>
          </p:cNvSpPr>
          <p:nvPr>
            <p:ph type="sldNum" sz="quarter" idx="12"/>
          </p:nvPr>
        </p:nvSpPr>
        <p:spPr/>
        <p:txBody>
          <a:bodyPr/>
          <a:lstStyle/>
          <a:p>
            <a:fld id="{DFEC7FC2-261C-4779-B85E-292293460A54}" type="slidenum">
              <a:rPr lang="es-VE" smtClean="0"/>
              <a:pPr/>
              <a:t>‹Nº›</a:t>
            </a:fld>
            <a:endParaRPr lang="es-V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348F019E-1914-4AA5-8BA7-52208B198E55}" type="datetimeFigureOut">
              <a:rPr lang="es-VE" smtClean="0"/>
              <a:pPr/>
              <a:t>26/06/2015</a:t>
            </a:fld>
            <a:endParaRPr lang="es-VE"/>
          </a:p>
        </p:txBody>
      </p:sp>
      <p:sp>
        <p:nvSpPr>
          <p:cNvPr id="6" name="5 Marcador de pie de página"/>
          <p:cNvSpPr>
            <a:spLocks noGrp="1"/>
          </p:cNvSpPr>
          <p:nvPr>
            <p:ph type="ftr" sz="quarter" idx="11"/>
          </p:nvPr>
        </p:nvSpPr>
        <p:spPr/>
        <p:txBody>
          <a:bodyPr/>
          <a:lstStyle/>
          <a:p>
            <a:endParaRPr lang="es-VE"/>
          </a:p>
        </p:txBody>
      </p:sp>
      <p:sp>
        <p:nvSpPr>
          <p:cNvPr id="7" name="6 Marcador de número de diapositiva"/>
          <p:cNvSpPr>
            <a:spLocks noGrp="1"/>
          </p:cNvSpPr>
          <p:nvPr>
            <p:ph type="sldNum" sz="quarter" idx="12"/>
          </p:nvPr>
        </p:nvSpPr>
        <p:spPr>
          <a:xfrm>
            <a:off x="8077200" y="6356350"/>
            <a:ext cx="609600" cy="365125"/>
          </a:xfrm>
        </p:spPr>
        <p:txBody>
          <a:bodyPr/>
          <a:lstStyle/>
          <a:p>
            <a:fld id="{DFEC7FC2-261C-4779-B85E-292293460A54}" type="slidenum">
              <a:rPr lang="es-VE" smtClean="0"/>
              <a:pPr/>
              <a:t>‹Nº›</a:t>
            </a:fld>
            <a:endParaRPr lang="es-VE"/>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p:bgPr>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48F019E-1914-4AA5-8BA7-52208B198E55}" type="datetimeFigureOut">
              <a:rPr lang="es-VE" smtClean="0"/>
              <a:pPr/>
              <a:t>26/06/2015</a:t>
            </a:fld>
            <a:endParaRPr lang="es-VE"/>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VE"/>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FEC7FC2-261C-4779-B85E-292293460A54}" type="slidenum">
              <a:rPr lang="es-VE" smtClean="0"/>
              <a:pPr/>
              <a:t>‹Nº›</a:t>
            </a:fld>
            <a:endParaRPr lang="es-VE"/>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es.wikipedia.org/wiki/Amor" TargetMode="External"/><Relationship Id="rId7" Type="http://schemas.openxmlformats.org/officeDocument/2006/relationships/image" Target="../media/image6.jpeg"/><Relationship Id="rId2" Type="http://schemas.openxmlformats.org/officeDocument/2006/relationships/hyperlink" Target="http://es.wikipedia.org/w/index.php?title=Pasi%C3%B3n_irracional&amp;action=edit&amp;redlink=1" TargetMode="External"/><Relationship Id="rId1" Type="http://schemas.openxmlformats.org/officeDocument/2006/relationships/slideLayout" Target="../slideLayouts/slideLayout2.xml"/><Relationship Id="rId6" Type="http://schemas.openxmlformats.org/officeDocument/2006/relationships/hyperlink" Target="http://es.wikipedia.org/wiki/Juventud" TargetMode="External"/><Relationship Id="rId5" Type="http://schemas.openxmlformats.org/officeDocument/2006/relationships/hyperlink" Target="http://es.wikipedia.org/wiki/Ansiedad" TargetMode="External"/><Relationship Id="rId4" Type="http://schemas.openxmlformats.org/officeDocument/2006/relationships/hyperlink" Target="http://es.wikipedia.org/wiki/Deseo_sexual"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srcRect/>
          <a:stretch>
            <a:fillRect/>
          </a:stretch>
        </p:blipFill>
        <p:spPr bwMode="auto">
          <a:xfrm>
            <a:off x="5940151" y="1074509"/>
            <a:ext cx="3128885" cy="3000396"/>
          </a:xfrm>
          <a:prstGeom prst="rect">
            <a:avLst/>
          </a:prstGeom>
          <a:noFill/>
          <a:ln w="9525">
            <a:noFill/>
            <a:miter lim="800000"/>
            <a:headEnd/>
            <a:tailEnd/>
          </a:ln>
          <a:effectLst/>
        </p:spPr>
      </p:pic>
      <p:sp>
        <p:nvSpPr>
          <p:cNvPr id="11" name="10 Rectángulo"/>
          <p:cNvSpPr/>
          <p:nvPr/>
        </p:nvSpPr>
        <p:spPr>
          <a:xfrm>
            <a:off x="142844" y="1428736"/>
            <a:ext cx="5000660" cy="3416320"/>
          </a:xfrm>
          <a:prstGeom prst="rect">
            <a:avLst/>
          </a:prstGeom>
          <a:noFill/>
        </p:spPr>
        <p:txBody>
          <a:bodyPr wrap="square" lIns="91440" tIns="45720" rIns="91440" bIns="45720">
            <a:spAutoFit/>
          </a:bodyPr>
          <a:lstStyle/>
          <a:p>
            <a:pPr algn="ctr"/>
            <a:r>
              <a:rPr lang="es-ES" sz="5400" b="1" i="1" cap="none" spc="0" dirty="0" smtClean="0">
                <a:ln w="17780" cmpd="sng">
                  <a:solidFill>
                    <a:srgbClr val="FFFFFF"/>
                  </a:solidFill>
                  <a:prstDash val="solid"/>
                  <a:miter lim="800000"/>
                </a:ln>
                <a:solidFill>
                  <a:srgbClr val="663300"/>
                </a:solidFill>
                <a:effectLst>
                  <a:outerShdw blurRad="50800" algn="tl" rotWithShape="0">
                    <a:srgbClr val="000000"/>
                  </a:outerShdw>
                </a:effectLst>
              </a:rPr>
              <a:t>¿Como aplicar los frenos en las relaciones amorosas?</a:t>
            </a:r>
            <a:endParaRPr lang="es-VE" sz="5400" b="1" i="1" cap="none" spc="0" dirty="0">
              <a:ln w="17780" cmpd="sng">
                <a:solidFill>
                  <a:srgbClr val="FFFFFF"/>
                </a:solidFill>
                <a:prstDash val="solid"/>
                <a:miter lim="800000"/>
              </a:ln>
              <a:solidFill>
                <a:srgbClr val="663300"/>
              </a:solidFill>
              <a:effectLst>
                <a:outerShdw blurRad="50800" algn="tl" rotWithShape="0">
                  <a:srgbClr val="000000"/>
                </a:outerShdw>
              </a:effectLst>
            </a:endParaRPr>
          </a:p>
        </p:txBody>
      </p:sp>
      <p:pic>
        <p:nvPicPr>
          <p:cNvPr id="1026" name="Picture 2"/>
          <p:cNvPicPr>
            <a:picLocks noChangeAspect="1" noChangeArrowheads="1"/>
          </p:cNvPicPr>
          <p:nvPr/>
        </p:nvPicPr>
        <p:blipFill>
          <a:blip r:embed="rId4"/>
          <a:srcRect l="15000" r="15000" b="32075"/>
          <a:stretch>
            <a:fillRect/>
          </a:stretch>
        </p:blipFill>
        <p:spPr bwMode="auto">
          <a:xfrm>
            <a:off x="5221451" y="3717032"/>
            <a:ext cx="2286016" cy="2928958"/>
          </a:xfrm>
          <a:prstGeom prst="rect">
            <a:avLst/>
          </a:prstGeom>
          <a:noFill/>
          <a:ln w="9525">
            <a:noFill/>
            <a:miter lim="800000"/>
            <a:headEnd/>
            <a:tailEnd/>
          </a:ln>
          <a:effectLst/>
        </p:spPr>
      </p:pic>
      <p:sp>
        <p:nvSpPr>
          <p:cNvPr id="2" name="1 CuadroTexto"/>
          <p:cNvSpPr txBox="1"/>
          <p:nvPr/>
        </p:nvSpPr>
        <p:spPr>
          <a:xfrm>
            <a:off x="1714480" y="6109265"/>
            <a:ext cx="3217560" cy="369332"/>
          </a:xfrm>
          <a:prstGeom prst="rect">
            <a:avLst/>
          </a:prstGeom>
          <a:noFill/>
        </p:spPr>
        <p:txBody>
          <a:bodyPr wrap="square" rtlCol="0">
            <a:spAutoFit/>
          </a:bodyPr>
          <a:lstStyle/>
          <a:p>
            <a:r>
              <a:rPr lang="es-VE" b="1" i="1" dirty="0" smtClean="0"/>
              <a:t>Lcda. Betty Rojas de </a:t>
            </a:r>
            <a:r>
              <a:rPr lang="es-VE" b="1" i="1" dirty="0" smtClean="0"/>
              <a:t>Arroyo </a:t>
            </a:r>
            <a:endParaRPr lang="es-VE" b="1"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357158" y="-145159"/>
            <a:ext cx="8429684"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s-VE" sz="2800" dirty="0" smtClean="0"/>
              <a:t>	</a:t>
            </a:r>
          </a:p>
          <a:p>
            <a:endParaRPr lang="es-VE" sz="2800" dirty="0">
              <a:solidFill>
                <a:schemeClr val="accent4">
                  <a:lumMod val="20000"/>
                  <a:lumOff val="80000"/>
                </a:schemeClr>
              </a:solidFill>
            </a:endParaRPr>
          </a:p>
          <a:p>
            <a:pPr algn="ctr"/>
            <a:r>
              <a:rPr lang="es-VE" sz="3200" dirty="0" smtClean="0">
                <a:solidFill>
                  <a:srgbClr val="FFC000"/>
                </a:solidFill>
              </a:rPr>
              <a:t>LOS TIPOS DE CARICIAS ATREVIDAS:</a:t>
            </a:r>
          </a:p>
          <a:p>
            <a:endParaRPr lang="es-VE" sz="2800" dirty="0" smtClean="0">
              <a:solidFill>
                <a:schemeClr val="bg1"/>
              </a:solidFill>
            </a:endParaRPr>
          </a:p>
          <a:p>
            <a:r>
              <a:rPr lang="es-VE" sz="2800" dirty="0" smtClean="0">
                <a:solidFill>
                  <a:schemeClr val="bg1"/>
                </a:solidFill>
              </a:rPr>
              <a:t> </a:t>
            </a:r>
            <a:r>
              <a:rPr lang="es-VE" sz="2800" dirty="0" smtClean="0">
                <a:solidFill>
                  <a:schemeClr val="bg1"/>
                </a:solidFill>
                <a:latin typeface="+mj-lt"/>
              </a:rPr>
              <a:t> </a:t>
            </a:r>
            <a:r>
              <a:rPr lang="es-VE" sz="2800" dirty="0" smtClean="0">
                <a:solidFill>
                  <a:schemeClr val="accent4">
                    <a:lumMod val="20000"/>
                    <a:lumOff val="80000"/>
                  </a:schemeClr>
                </a:solidFill>
                <a:latin typeface="+mj-lt"/>
              </a:rPr>
              <a:t>Según </a:t>
            </a:r>
            <a:r>
              <a:rPr lang="es-VE" sz="2800" dirty="0" smtClean="0">
                <a:solidFill>
                  <a:schemeClr val="accent4">
                    <a:lumMod val="20000"/>
                    <a:lumOff val="80000"/>
                  </a:schemeClr>
                </a:solidFill>
                <a:latin typeface="+mj-lt"/>
              </a:rPr>
              <a:t>Van </a:t>
            </a:r>
            <a:r>
              <a:rPr lang="es-VE" sz="2800" dirty="0" err="1" smtClean="0">
                <a:solidFill>
                  <a:schemeClr val="accent4">
                    <a:lumMod val="20000"/>
                    <a:lumOff val="80000"/>
                  </a:schemeClr>
                </a:solidFill>
                <a:latin typeface="+mj-lt"/>
              </a:rPr>
              <a:t>Pelt</a:t>
            </a:r>
            <a:r>
              <a:rPr lang="es-VE" sz="2800" dirty="0" smtClean="0">
                <a:solidFill>
                  <a:schemeClr val="accent4">
                    <a:lumMod val="20000"/>
                    <a:lumOff val="80000"/>
                  </a:schemeClr>
                </a:solidFill>
                <a:latin typeface="+mj-lt"/>
              </a:rPr>
              <a:t> (1990) los tipos de caricias son:</a:t>
            </a:r>
          </a:p>
          <a:p>
            <a:endParaRPr lang="es-VE" sz="2800" dirty="0" smtClean="0">
              <a:solidFill>
                <a:schemeClr val="accent4">
                  <a:lumMod val="20000"/>
                  <a:lumOff val="80000"/>
                </a:schemeClr>
              </a:solidFill>
              <a:latin typeface="+mj-lt"/>
            </a:endParaRPr>
          </a:p>
          <a:p>
            <a:r>
              <a:rPr lang="es-VE" sz="2800" dirty="0" smtClean="0">
                <a:solidFill>
                  <a:schemeClr val="accent4">
                    <a:lumMod val="20000"/>
                    <a:lumOff val="80000"/>
                  </a:schemeClr>
                </a:solidFill>
                <a:latin typeface="+mj-lt"/>
              </a:rPr>
              <a:t>    Caricias Simples: abrazarse y besarse sin tocar el cuerpo.</a:t>
            </a:r>
          </a:p>
          <a:p>
            <a:endParaRPr lang="es-VE" sz="2800" dirty="0" smtClean="0">
              <a:solidFill>
                <a:schemeClr val="accent4">
                  <a:lumMod val="20000"/>
                  <a:lumOff val="80000"/>
                </a:schemeClr>
              </a:solidFill>
            </a:endParaRPr>
          </a:p>
          <a:p>
            <a:endParaRPr lang="es-VE" sz="2800" dirty="0" smtClean="0">
              <a:solidFill>
                <a:schemeClr val="bg1"/>
              </a:solidFill>
            </a:endParaRPr>
          </a:p>
          <a:p>
            <a:r>
              <a:rPr lang="es-VE" sz="2800" dirty="0" smtClean="0">
                <a:solidFill>
                  <a:schemeClr val="bg1"/>
                </a:solidFill>
              </a:rPr>
              <a:t>   </a:t>
            </a:r>
          </a:p>
          <a:p>
            <a:endParaRPr lang="es-VE" sz="2800" dirty="0" smtClean="0">
              <a:solidFill>
                <a:schemeClr val="bg1"/>
              </a:solidFill>
            </a:endParaRPr>
          </a:p>
          <a:p>
            <a:r>
              <a:rPr lang="es-VE" sz="2800" dirty="0" smtClean="0">
                <a:solidFill>
                  <a:schemeClr val="bg1"/>
                </a:solidFill>
              </a:rPr>
              <a:t>   </a:t>
            </a:r>
          </a:p>
          <a:p>
            <a:pPr lvl="0" algn="ctr" eaLnBrk="0" fontAlgn="base" hangingPunct="0">
              <a:spcBef>
                <a:spcPct val="0"/>
              </a:spcBef>
              <a:spcAft>
                <a:spcPct val="0"/>
              </a:spcAft>
            </a:pPr>
            <a:endParaRPr lang="es-VE" sz="2800" dirty="0" smtClean="0">
              <a:solidFill>
                <a:schemeClr val="bg1"/>
              </a:solidFill>
            </a:endParaRPr>
          </a:p>
          <a:p>
            <a:pPr lvl="0" algn="ctr" eaLnBrk="0" fontAlgn="base" hangingPunct="0">
              <a:spcBef>
                <a:spcPct val="0"/>
              </a:spcBef>
              <a:spcAft>
                <a:spcPct val="0"/>
              </a:spcAft>
            </a:pPr>
            <a:endParaRPr kumimoji="0" lang="es-VE" sz="2800" b="0" i="0" u="none" strike="noStrike" cap="none" normalizeH="0" baseline="0" dirty="0" smtClean="0">
              <a:ln>
                <a:noFill/>
              </a:ln>
              <a:solidFill>
                <a:schemeClr val="bg1"/>
              </a:solidFill>
              <a:effectLst/>
              <a:latin typeface="Arial" pitchFamily="34" charset="0"/>
            </a:endParaRPr>
          </a:p>
        </p:txBody>
      </p:sp>
      <p:pic>
        <p:nvPicPr>
          <p:cNvPr id="29698" name="Picture 2"/>
          <p:cNvPicPr>
            <a:picLocks noChangeAspect="1" noChangeArrowheads="1"/>
          </p:cNvPicPr>
          <p:nvPr/>
        </p:nvPicPr>
        <p:blipFill>
          <a:blip r:embed="rId2"/>
          <a:srcRect/>
          <a:stretch>
            <a:fillRect/>
          </a:stretch>
        </p:blipFill>
        <p:spPr bwMode="auto">
          <a:xfrm>
            <a:off x="2428860" y="3153229"/>
            <a:ext cx="3786213" cy="344330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357158" y="-360601"/>
            <a:ext cx="8429684"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s-VE" sz="2800" dirty="0" smtClean="0"/>
              <a:t>	</a:t>
            </a:r>
          </a:p>
          <a:p>
            <a:pPr algn="ctr" eaLnBrk="0" fontAlgn="base" hangingPunct="0">
              <a:spcBef>
                <a:spcPct val="0"/>
              </a:spcBef>
              <a:spcAft>
                <a:spcPct val="0"/>
              </a:spcAft>
            </a:pPr>
            <a:endParaRPr lang="es-VE" sz="2800" dirty="0">
              <a:solidFill>
                <a:schemeClr val="accent4">
                  <a:lumMod val="20000"/>
                  <a:lumOff val="80000"/>
                </a:schemeClr>
              </a:solidFill>
            </a:endParaRPr>
          </a:p>
          <a:p>
            <a:pPr algn="ctr" eaLnBrk="0" fontAlgn="base" hangingPunct="0">
              <a:spcBef>
                <a:spcPct val="0"/>
              </a:spcBef>
              <a:spcAft>
                <a:spcPct val="0"/>
              </a:spcAft>
            </a:pPr>
            <a:endParaRPr lang="es-VE" sz="2800" dirty="0" smtClean="0">
              <a:solidFill>
                <a:schemeClr val="accent4">
                  <a:lumMod val="20000"/>
                  <a:lumOff val="80000"/>
                </a:schemeClr>
              </a:solidFill>
            </a:endParaRPr>
          </a:p>
          <a:p>
            <a:pPr algn="ctr" eaLnBrk="0" fontAlgn="base" hangingPunct="0">
              <a:spcBef>
                <a:spcPct val="0"/>
              </a:spcBef>
              <a:spcAft>
                <a:spcPct val="0"/>
              </a:spcAft>
            </a:pPr>
            <a:r>
              <a:rPr lang="es-VE" sz="2800" dirty="0" smtClean="0">
                <a:solidFill>
                  <a:schemeClr val="accent4">
                    <a:lumMod val="20000"/>
                    <a:lumOff val="80000"/>
                  </a:schemeClr>
                </a:solidFill>
                <a:latin typeface="+mj-lt"/>
              </a:rPr>
              <a:t>Caricias Atrevidas Livianas: tocarse el cuerpo por encima de la ropa.</a:t>
            </a:r>
          </a:p>
          <a:p>
            <a:pPr lvl="0" algn="ctr" eaLnBrk="0" fontAlgn="base" hangingPunct="0">
              <a:spcBef>
                <a:spcPct val="0"/>
              </a:spcBef>
              <a:spcAft>
                <a:spcPct val="0"/>
              </a:spcAft>
            </a:pPr>
            <a:endParaRPr lang="es-VE" sz="2800" dirty="0" smtClean="0">
              <a:solidFill>
                <a:schemeClr val="bg1"/>
              </a:solidFill>
            </a:endParaRPr>
          </a:p>
          <a:p>
            <a:pPr lvl="0" algn="ctr" eaLnBrk="0" fontAlgn="base" hangingPunct="0">
              <a:spcBef>
                <a:spcPct val="0"/>
              </a:spcBef>
              <a:spcAft>
                <a:spcPct val="0"/>
              </a:spcAft>
            </a:pPr>
            <a:endParaRPr kumimoji="0" lang="es-VE" sz="2800" b="0" i="0" u="none" strike="noStrike" cap="none" normalizeH="0" baseline="0" dirty="0" smtClean="0">
              <a:ln>
                <a:noFill/>
              </a:ln>
              <a:solidFill>
                <a:schemeClr val="bg1"/>
              </a:solidFill>
              <a:effectLst/>
              <a:latin typeface="Arial" pitchFamily="34" charset="0"/>
            </a:endParaRPr>
          </a:p>
        </p:txBody>
      </p:sp>
      <p:pic>
        <p:nvPicPr>
          <p:cNvPr id="3" name="Picture 7"/>
          <p:cNvPicPr>
            <a:picLocks noChangeAspect="1" noChangeArrowheads="1"/>
          </p:cNvPicPr>
          <p:nvPr/>
        </p:nvPicPr>
        <p:blipFill>
          <a:blip r:embed="rId2"/>
          <a:srcRect/>
          <a:stretch>
            <a:fillRect/>
          </a:stretch>
        </p:blipFill>
        <p:spPr bwMode="auto">
          <a:xfrm>
            <a:off x="2065950" y="2204864"/>
            <a:ext cx="5098338" cy="41044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357158" y="-360601"/>
            <a:ext cx="8429684"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es-VE" sz="2800" dirty="0" smtClean="0"/>
              <a:t>	</a:t>
            </a:r>
          </a:p>
          <a:p>
            <a:pPr lvl="0" algn="ctr" eaLnBrk="0" fontAlgn="base" hangingPunct="0">
              <a:spcBef>
                <a:spcPct val="0"/>
              </a:spcBef>
              <a:spcAft>
                <a:spcPct val="0"/>
              </a:spcAft>
            </a:pPr>
            <a:endParaRPr lang="es-VE" sz="2800" dirty="0">
              <a:solidFill>
                <a:schemeClr val="bg1"/>
              </a:solidFill>
            </a:endParaRPr>
          </a:p>
          <a:p>
            <a:pPr lvl="0" algn="ctr" eaLnBrk="0" fontAlgn="base" hangingPunct="0">
              <a:spcBef>
                <a:spcPct val="0"/>
              </a:spcBef>
              <a:spcAft>
                <a:spcPct val="0"/>
              </a:spcAft>
            </a:pPr>
            <a:endParaRPr lang="es-VE" sz="2800" dirty="0" smtClean="0">
              <a:solidFill>
                <a:schemeClr val="bg1"/>
              </a:solidFill>
            </a:endParaRPr>
          </a:p>
          <a:p>
            <a:pPr lvl="0" algn="ctr" eaLnBrk="0" fontAlgn="base" hangingPunct="0">
              <a:spcBef>
                <a:spcPct val="0"/>
              </a:spcBef>
              <a:spcAft>
                <a:spcPct val="0"/>
              </a:spcAft>
            </a:pPr>
            <a:r>
              <a:rPr lang="es-VE" sz="2800" dirty="0" smtClean="0">
                <a:solidFill>
                  <a:schemeClr val="bg1"/>
                </a:solidFill>
              </a:rPr>
              <a:t> </a:t>
            </a:r>
            <a:r>
              <a:rPr lang="es-VE" sz="2800" dirty="0" smtClean="0">
                <a:solidFill>
                  <a:schemeClr val="accent4">
                    <a:lumMod val="20000"/>
                    <a:lumOff val="80000"/>
                  </a:schemeClr>
                </a:solidFill>
                <a:latin typeface="+mj-lt"/>
              </a:rPr>
              <a:t>Caricias Atrevidas Intensas: tocarse el cuerpo debajo de la ropa.</a:t>
            </a:r>
          </a:p>
          <a:p>
            <a:pPr lvl="0" algn="ctr" eaLnBrk="0" fontAlgn="base" hangingPunct="0">
              <a:spcBef>
                <a:spcPct val="0"/>
              </a:spcBef>
              <a:spcAft>
                <a:spcPct val="0"/>
              </a:spcAft>
            </a:pPr>
            <a:endParaRPr kumimoji="0" lang="es-VE" sz="2800" b="0" i="0" u="none" strike="noStrike" cap="none" normalizeH="0" baseline="0" dirty="0" smtClean="0">
              <a:ln>
                <a:noFill/>
              </a:ln>
              <a:solidFill>
                <a:schemeClr val="bg1"/>
              </a:solidFill>
              <a:effectLst/>
              <a:latin typeface="Arial" pitchFamily="34" charset="0"/>
            </a:endParaRPr>
          </a:p>
        </p:txBody>
      </p:sp>
      <p:pic>
        <p:nvPicPr>
          <p:cNvPr id="30723" name="Picture 3"/>
          <p:cNvPicPr>
            <a:picLocks noChangeAspect="1" noChangeArrowheads="1"/>
          </p:cNvPicPr>
          <p:nvPr/>
        </p:nvPicPr>
        <p:blipFill>
          <a:blip r:embed="rId2"/>
          <a:srcRect/>
          <a:stretch>
            <a:fillRect/>
          </a:stretch>
        </p:blipFill>
        <p:spPr bwMode="auto">
          <a:xfrm>
            <a:off x="1285852" y="2336665"/>
            <a:ext cx="6572295" cy="421484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srcRect/>
          <a:stretch>
            <a:fillRect/>
          </a:stretch>
        </p:blipFill>
        <p:spPr bwMode="auto">
          <a:xfrm>
            <a:off x="7286644" y="0"/>
            <a:ext cx="1857356" cy="6858000"/>
          </a:xfrm>
          <a:prstGeom prst="rect">
            <a:avLst/>
          </a:prstGeom>
          <a:noFill/>
          <a:ln w="9525">
            <a:noFill/>
            <a:miter lim="800000"/>
            <a:headEnd/>
            <a:tailEnd/>
          </a:ln>
          <a:effectLst/>
        </p:spPr>
      </p:pic>
      <p:sp>
        <p:nvSpPr>
          <p:cNvPr id="3073" name="Rectangle 1"/>
          <p:cNvSpPr>
            <a:spLocks noChangeArrowheads="1"/>
          </p:cNvSpPr>
          <p:nvPr/>
        </p:nvSpPr>
        <p:spPr bwMode="auto">
          <a:xfrm>
            <a:off x="214282" y="2428868"/>
            <a:ext cx="7000924"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s-VE" sz="2400" dirty="0" smtClean="0">
                <a:solidFill>
                  <a:schemeClr val="accent4">
                    <a:lumMod val="20000"/>
                    <a:lumOff val="80000"/>
                  </a:schemeClr>
                </a:solidFill>
              </a:rPr>
              <a:t>	</a:t>
            </a:r>
            <a:r>
              <a:rPr lang="es-VE" sz="2400" dirty="0" smtClean="0">
                <a:solidFill>
                  <a:schemeClr val="accent4">
                    <a:lumMod val="20000"/>
                    <a:lumOff val="80000"/>
                  </a:schemeClr>
                </a:solidFill>
                <a:latin typeface="+mj-lt"/>
              </a:rPr>
              <a:t>B</a:t>
            </a:r>
            <a:r>
              <a:rPr lang="es-VE" sz="2400" dirty="0" smtClean="0">
                <a:solidFill>
                  <a:schemeClr val="accent4">
                    <a:lumMod val="20000"/>
                    <a:lumOff val="80000"/>
                  </a:schemeClr>
                </a:solidFill>
                <a:latin typeface="+mj-lt"/>
              </a:rPr>
              <a:t>reve </a:t>
            </a:r>
            <a:r>
              <a:rPr lang="es-VE" sz="2400" dirty="0" smtClean="0">
                <a:solidFill>
                  <a:schemeClr val="accent4">
                    <a:lumMod val="20000"/>
                    <a:lumOff val="80000"/>
                  </a:schemeClr>
                </a:solidFill>
                <a:latin typeface="+mj-lt"/>
              </a:rPr>
              <a:t>descripción de lo que los muchachos dicen con más frecuencia para inducir a las actividades sexuales:</a:t>
            </a:r>
          </a:p>
          <a:p>
            <a:pPr algn="just"/>
            <a:endParaRPr lang="es-VE" sz="2400" dirty="0" smtClean="0">
              <a:solidFill>
                <a:schemeClr val="accent4">
                  <a:lumMod val="20000"/>
                  <a:lumOff val="80000"/>
                </a:schemeClr>
              </a:solidFill>
              <a:latin typeface="+mj-lt"/>
            </a:endParaRPr>
          </a:p>
          <a:p>
            <a:pPr marL="342900" indent="-342900" algn="just">
              <a:buFont typeface="Arial" pitchFamily="34" charset="0"/>
              <a:buChar char="•"/>
            </a:pPr>
            <a:r>
              <a:rPr lang="es-VE" sz="2400" dirty="0">
                <a:solidFill>
                  <a:schemeClr val="accent4">
                    <a:lumMod val="20000"/>
                    <a:lumOff val="80000"/>
                  </a:schemeClr>
                </a:solidFill>
                <a:latin typeface="+mj-lt"/>
              </a:rPr>
              <a:t>La Tentativa situacional: “Todos lo están haciendo”. Estos simpatizantes con la nueva moral dan a entender que algo anda mal con la mujer que no hace lo que los demás hacen, que no se moderniza y que no vive como el resto del mundo vive.</a:t>
            </a:r>
          </a:p>
          <a:p>
            <a:pPr algn="just"/>
            <a:endParaRPr lang="es-VE" sz="2800" dirty="0" smtClean="0">
              <a:solidFill>
                <a:schemeClr val="accent4">
                  <a:lumMod val="20000"/>
                  <a:lumOff val="80000"/>
                </a:schemeClr>
              </a:solidFill>
            </a:endParaRPr>
          </a:p>
          <a:p>
            <a:pPr lvl="0" algn="ctr" eaLnBrk="0" fontAlgn="base" hangingPunct="0">
              <a:spcBef>
                <a:spcPct val="0"/>
              </a:spcBef>
              <a:spcAft>
                <a:spcPct val="0"/>
              </a:spcAft>
            </a:pPr>
            <a:endParaRPr lang="es-VE" sz="2800" dirty="0" smtClean="0">
              <a:solidFill>
                <a:schemeClr val="accent4">
                  <a:lumMod val="20000"/>
                  <a:lumOff val="80000"/>
                </a:schemeClr>
              </a:solidFill>
            </a:endParaRPr>
          </a:p>
          <a:p>
            <a:pPr lvl="0" algn="ctr" eaLnBrk="0" fontAlgn="base" hangingPunct="0">
              <a:spcBef>
                <a:spcPct val="0"/>
              </a:spcBef>
              <a:spcAft>
                <a:spcPct val="0"/>
              </a:spcAft>
            </a:pPr>
            <a:endParaRPr kumimoji="0" lang="es-VE" sz="2800" b="0" i="0" u="none" strike="noStrike" cap="none" normalizeH="0" baseline="0" dirty="0" smtClean="0">
              <a:ln>
                <a:noFill/>
              </a:ln>
              <a:solidFill>
                <a:schemeClr val="bg1"/>
              </a:solidFill>
              <a:effectLst/>
              <a:latin typeface="Arial" pitchFamily="34" charset="0"/>
            </a:endParaRPr>
          </a:p>
        </p:txBody>
      </p:sp>
      <p:sp>
        <p:nvSpPr>
          <p:cNvPr id="4" name="3 CuadroTexto"/>
          <p:cNvSpPr txBox="1"/>
          <p:nvPr/>
        </p:nvSpPr>
        <p:spPr>
          <a:xfrm>
            <a:off x="500034" y="1000108"/>
            <a:ext cx="6929486" cy="1077218"/>
          </a:xfrm>
          <a:prstGeom prst="rect">
            <a:avLst/>
          </a:prstGeom>
          <a:noFill/>
        </p:spPr>
        <p:txBody>
          <a:bodyPr wrap="square" rtlCol="0">
            <a:spAutoFit/>
          </a:bodyPr>
          <a:lstStyle/>
          <a:p>
            <a:pPr algn="ctr"/>
            <a:r>
              <a:rPr lang="es-VE" sz="3200" dirty="0" smtClean="0">
                <a:solidFill>
                  <a:srgbClr val="FFC000"/>
                </a:solidFill>
              </a:rPr>
              <a:t>LO QUE LOS MUCHACHOS ACOSTUMBRAN A DECIR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107504" y="1000108"/>
            <a:ext cx="6321884"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algn="just">
              <a:buFont typeface="Arial" pitchFamily="34" charset="0"/>
              <a:buChar char="•"/>
            </a:pPr>
            <a:r>
              <a:rPr lang="es-VE" sz="2800" dirty="0" smtClean="0">
                <a:solidFill>
                  <a:schemeClr val="accent4">
                    <a:lumMod val="20000"/>
                    <a:lumOff val="80000"/>
                  </a:schemeClr>
                </a:solidFill>
                <a:latin typeface="+mj-lt"/>
              </a:rPr>
              <a:t>La </a:t>
            </a:r>
            <a:r>
              <a:rPr lang="es-VE" sz="2800" dirty="0">
                <a:solidFill>
                  <a:schemeClr val="accent4">
                    <a:lumMod val="20000"/>
                    <a:lumOff val="80000"/>
                  </a:schemeClr>
                </a:solidFill>
                <a:latin typeface="+mj-lt"/>
              </a:rPr>
              <a:t>Tentativa de la simpatía: “Nadie me entiende fuera de ti. Todos me contradicen, mis padres, la escuela la ley. Lo único que necesito es que ayudes y todo saldrá bien”</a:t>
            </a:r>
          </a:p>
          <a:p>
            <a:pPr algn="just"/>
            <a:r>
              <a:rPr lang="es-VE" sz="2800" dirty="0" smtClean="0">
                <a:solidFill>
                  <a:schemeClr val="accent4">
                    <a:lumMod val="20000"/>
                    <a:lumOff val="80000"/>
                  </a:schemeClr>
                </a:solidFill>
                <a:latin typeface="+mj-lt"/>
              </a:rPr>
              <a:t>	</a:t>
            </a:r>
          </a:p>
          <a:p>
            <a:pPr marL="457200" indent="-457200" algn="just">
              <a:buFont typeface="Arial" pitchFamily="34" charset="0"/>
              <a:buChar char="•"/>
            </a:pPr>
            <a:r>
              <a:rPr lang="es-VE" sz="2800" dirty="0" smtClean="0">
                <a:solidFill>
                  <a:schemeClr val="accent4">
                    <a:lumMod val="20000"/>
                    <a:lumOff val="80000"/>
                  </a:schemeClr>
                </a:solidFill>
                <a:latin typeface="+mj-lt"/>
              </a:rPr>
              <a:t> La Tentativa del personaje importante: “Hay cientos de chicas que desean ser mi novia. Por eso tú has tenido mucha suerte de </a:t>
            </a:r>
            <a:r>
              <a:rPr lang="es-VE" sz="2800" dirty="0" smtClean="0">
                <a:solidFill>
                  <a:schemeClr val="accent4">
                    <a:lumMod val="20000"/>
                    <a:lumOff val="80000"/>
                  </a:schemeClr>
                </a:solidFill>
                <a:latin typeface="+mj-lt"/>
              </a:rPr>
              <a:t>que </a:t>
            </a:r>
            <a:r>
              <a:rPr lang="es-VE" sz="2800" dirty="0" smtClean="0">
                <a:solidFill>
                  <a:schemeClr val="accent4">
                    <a:lumMod val="20000"/>
                    <a:lumOff val="80000"/>
                  </a:schemeClr>
                </a:solidFill>
                <a:latin typeface="+mj-lt"/>
              </a:rPr>
              <a:t>yo </a:t>
            </a:r>
            <a:r>
              <a:rPr lang="es-VE" sz="2800" dirty="0" smtClean="0">
                <a:solidFill>
                  <a:schemeClr val="accent4">
                    <a:lumMod val="20000"/>
                    <a:lumOff val="80000"/>
                  </a:schemeClr>
                </a:solidFill>
                <a:latin typeface="+mj-lt"/>
              </a:rPr>
              <a:t>me haya fijado en ti”</a:t>
            </a:r>
          </a:p>
          <a:p>
            <a:pPr lvl="0" algn="ctr" eaLnBrk="0" fontAlgn="base" hangingPunct="0">
              <a:spcBef>
                <a:spcPct val="0"/>
              </a:spcBef>
              <a:spcAft>
                <a:spcPct val="0"/>
              </a:spcAft>
            </a:pPr>
            <a:endParaRPr lang="es-VE" sz="2800" dirty="0" smtClean="0">
              <a:solidFill>
                <a:schemeClr val="accent4">
                  <a:lumMod val="20000"/>
                  <a:lumOff val="80000"/>
                </a:schemeClr>
              </a:solidFill>
            </a:endParaRPr>
          </a:p>
          <a:p>
            <a:pPr lvl="0" algn="ctr" eaLnBrk="0" fontAlgn="base" hangingPunct="0">
              <a:spcBef>
                <a:spcPct val="0"/>
              </a:spcBef>
              <a:spcAft>
                <a:spcPct val="0"/>
              </a:spcAft>
            </a:pPr>
            <a:endParaRPr kumimoji="0" lang="es-VE" sz="2800" b="0" i="0" u="none" strike="noStrike" cap="none" normalizeH="0" baseline="0" dirty="0" smtClean="0">
              <a:ln>
                <a:noFill/>
              </a:ln>
              <a:solidFill>
                <a:schemeClr val="accent4">
                  <a:lumMod val="20000"/>
                  <a:lumOff val="80000"/>
                </a:schemeClr>
              </a:solidFill>
              <a:effectLst/>
              <a:latin typeface="Arial" pitchFamily="34" charset="0"/>
            </a:endParaRPr>
          </a:p>
        </p:txBody>
      </p:sp>
      <p:pic>
        <p:nvPicPr>
          <p:cNvPr id="4" name="Picture 3"/>
          <p:cNvPicPr>
            <a:picLocks noChangeAspect="1" noChangeArrowheads="1"/>
          </p:cNvPicPr>
          <p:nvPr/>
        </p:nvPicPr>
        <p:blipFill>
          <a:blip r:embed="rId2"/>
          <a:srcRect/>
          <a:stretch>
            <a:fillRect/>
          </a:stretch>
        </p:blipFill>
        <p:spPr bwMode="auto">
          <a:xfrm>
            <a:off x="6715140" y="1142984"/>
            <a:ext cx="2071702" cy="46434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85720" y="1071546"/>
            <a:ext cx="5715040" cy="5357850"/>
          </a:xfrm>
        </p:spPr>
        <p:txBody>
          <a:bodyPr>
            <a:normAutofit lnSpcReduction="10000"/>
          </a:bodyPr>
          <a:lstStyle/>
          <a:p>
            <a:pPr lvl="0">
              <a:lnSpc>
                <a:spcPct val="150000"/>
              </a:lnSpc>
              <a:spcBef>
                <a:spcPts val="0"/>
              </a:spcBef>
              <a:buClrTx/>
              <a:buSzTx/>
              <a:buFont typeface="Arial" pitchFamily="34" charset="0"/>
              <a:buChar char="•"/>
            </a:pPr>
            <a:r>
              <a:rPr lang="es-VE" sz="3000" dirty="0" smtClean="0">
                <a:solidFill>
                  <a:schemeClr val="accent4">
                    <a:lumMod val="20000"/>
                    <a:lumOff val="80000"/>
                  </a:schemeClr>
                </a:solidFill>
                <a:latin typeface="+mj-lt"/>
              </a:rPr>
              <a:t>La Tentativa anormal: ¿Qué sucede contigo acaso eres frígida? No querrás que te conozcan como una mujer fría y desinteresada, verdad</a:t>
            </a:r>
            <a:r>
              <a:rPr lang="es-VE" sz="3000" dirty="0" smtClean="0">
                <a:solidFill>
                  <a:schemeClr val="accent4">
                    <a:lumMod val="20000"/>
                    <a:lumOff val="80000"/>
                  </a:schemeClr>
                </a:solidFill>
                <a:latin typeface="+mj-lt"/>
              </a:rPr>
              <a:t>?</a:t>
            </a:r>
          </a:p>
          <a:p>
            <a:pPr lvl="0">
              <a:lnSpc>
                <a:spcPct val="150000"/>
              </a:lnSpc>
              <a:spcBef>
                <a:spcPts val="0"/>
              </a:spcBef>
              <a:buClrTx/>
              <a:buSzTx/>
              <a:buNone/>
            </a:pPr>
            <a:endParaRPr lang="es-VE" sz="3000" dirty="0" smtClean="0">
              <a:solidFill>
                <a:schemeClr val="accent4">
                  <a:lumMod val="20000"/>
                  <a:lumOff val="80000"/>
                </a:schemeClr>
              </a:solidFill>
              <a:latin typeface="+mj-lt"/>
            </a:endParaRPr>
          </a:p>
          <a:p>
            <a:pPr lvl="0" algn="just">
              <a:lnSpc>
                <a:spcPct val="150000"/>
              </a:lnSpc>
              <a:spcBef>
                <a:spcPts val="0"/>
              </a:spcBef>
              <a:buClrTx/>
              <a:buSzTx/>
              <a:buFont typeface="Arial" pitchFamily="34" charset="0"/>
              <a:buChar char="•"/>
            </a:pPr>
            <a:r>
              <a:rPr lang="es-VE" sz="3000" dirty="0" smtClean="0">
                <a:solidFill>
                  <a:schemeClr val="accent4">
                    <a:lumMod val="20000"/>
                    <a:lumOff val="80000"/>
                  </a:schemeClr>
                </a:solidFill>
                <a:latin typeface="+mj-lt"/>
              </a:rPr>
              <a:t>La Tentativa amenazante: Si no lo haces, buscaré a otra muchacha”</a:t>
            </a:r>
          </a:p>
          <a:p>
            <a:endParaRPr lang="es-VE" dirty="0"/>
          </a:p>
        </p:txBody>
      </p:sp>
      <p:pic>
        <p:nvPicPr>
          <p:cNvPr id="5" name="irc_mi" descr="http://www.nosotras.com/wp-content/uploads/2014/11/pareja-enamorada.jpg"/>
          <p:cNvPicPr/>
          <p:nvPr/>
        </p:nvPicPr>
        <p:blipFill>
          <a:blip r:embed="rId2"/>
          <a:srcRect/>
          <a:stretch>
            <a:fillRect/>
          </a:stretch>
        </p:blipFill>
        <p:spPr bwMode="auto">
          <a:xfrm>
            <a:off x="6215074" y="1785926"/>
            <a:ext cx="2643206" cy="41434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1412776"/>
            <a:ext cx="6107000" cy="4587992"/>
          </a:xfrm>
        </p:spPr>
        <p:txBody>
          <a:bodyPr>
            <a:normAutofit/>
          </a:bodyPr>
          <a:lstStyle/>
          <a:p>
            <a:pPr lvl="0" algn="just">
              <a:spcBef>
                <a:spcPts val="0"/>
              </a:spcBef>
              <a:buClrTx/>
              <a:buSzTx/>
              <a:buFont typeface="Arial" pitchFamily="34" charset="0"/>
              <a:buChar char="•"/>
            </a:pPr>
            <a:r>
              <a:rPr lang="es-VE" sz="2800" dirty="0" smtClean="0">
                <a:solidFill>
                  <a:schemeClr val="accent4">
                    <a:lumMod val="20000"/>
                    <a:lumOff val="80000"/>
                  </a:schemeClr>
                </a:solidFill>
                <a:latin typeface="+mj-lt"/>
              </a:rPr>
              <a:t>La </a:t>
            </a:r>
            <a:r>
              <a:rPr lang="es-VE" sz="2800" dirty="0">
                <a:solidFill>
                  <a:schemeClr val="accent4">
                    <a:lumMod val="20000"/>
                    <a:lumOff val="80000"/>
                  </a:schemeClr>
                </a:solidFill>
                <a:latin typeface="+mj-lt"/>
              </a:rPr>
              <a:t>Tentativa de la promesa:” No quedarás embarazada”. Aunque quedes embaraza yo me ocupare de ti</a:t>
            </a:r>
            <a:r>
              <a:rPr lang="es-VE" sz="2800" dirty="0" smtClean="0">
                <a:solidFill>
                  <a:schemeClr val="accent4">
                    <a:lumMod val="20000"/>
                    <a:lumOff val="80000"/>
                  </a:schemeClr>
                </a:solidFill>
                <a:latin typeface="+mj-lt"/>
              </a:rPr>
              <a:t>”.</a:t>
            </a:r>
          </a:p>
          <a:p>
            <a:pPr lvl="0" algn="just">
              <a:spcBef>
                <a:spcPts val="0"/>
              </a:spcBef>
              <a:buClrTx/>
              <a:buSzTx/>
              <a:buNone/>
            </a:pPr>
            <a:endParaRPr lang="es-VE" sz="2800" dirty="0">
              <a:solidFill>
                <a:schemeClr val="accent4">
                  <a:lumMod val="20000"/>
                  <a:lumOff val="80000"/>
                </a:schemeClr>
              </a:solidFill>
              <a:latin typeface="+mj-lt"/>
            </a:endParaRPr>
          </a:p>
          <a:p>
            <a:pPr algn="just">
              <a:spcBef>
                <a:spcPts val="0"/>
              </a:spcBef>
              <a:buClrTx/>
              <a:buSzTx/>
              <a:buFont typeface="Arial" pitchFamily="34" charset="0"/>
              <a:buChar char="•"/>
            </a:pPr>
            <a:r>
              <a:rPr lang="es-VE" sz="2800" dirty="0" smtClean="0">
                <a:solidFill>
                  <a:schemeClr val="accent4">
                    <a:lumMod val="20000"/>
                    <a:lumOff val="80000"/>
                  </a:schemeClr>
                </a:solidFill>
                <a:latin typeface="+mj-lt"/>
              </a:rPr>
              <a:t>La </a:t>
            </a:r>
            <a:r>
              <a:rPr lang="es-VE" sz="2800" dirty="0">
                <a:solidFill>
                  <a:schemeClr val="accent4">
                    <a:lumMod val="20000"/>
                    <a:lumOff val="80000"/>
                  </a:schemeClr>
                </a:solidFill>
                <a:latin typeface="+mj-lt"/>
              </a:rPr>
              <a:t>Tentativa de la culpa: Me encuentro tan tenso que no puedo soportarlo tú me has puesto así…. No puedes detenerte ahora…</a:t>
            </a:r>
          </a:p>
          <a:p>
            <a:pPr marL="0" indent="0">
              <a:buNone/>
            </a:pPr>
            <a:endParaRPr lang="es-VE" dirty="0">
              <a:solidFill>
                <a:schemeClr val="accent4">
                  <a:lumMod val="20000"/>
                  <a:lumOff val="80000"/>
                </a:schemeClr>
              </a:solidFill>
              <a:latin typeface="+mj-lt"/>
            </a:endParaRPr>
          </a:p>
        </p:txBody>
      </p:sp>
      <p:pic>
        <p:nvPicPr>
          <p:cNvPr id="5" name="Picture 6"/>
          <p:cNvPicPr>
            <a:picLocks noChangeAspect="1" noChangeArrowheads="1"/>
          </p:cNvPicPr>
          <p:nvPr/>
        </p:nvPicPr>
        <p:blipFill>
          <a:blip r:embed="rId2"/>
          <a:srcRect/>
          <a:stretch>
            <a:fillRect/>
          </a:stretch>
        </p:blipFill>
        <p:spPr bwMode="auto">
          <a:xfrm>
            <a:off x="6429388" y="1500174"/>
            <a:ext cx="2357454" cy="4286280"/>
          </a:xfrm>
          <a:prstGeom prst="rect">
            <a:avLst/>
          </a:prstGeom>
          <a:noFill/>
          <a:ln w="9525">
            <a:noFill/>
            <a:miter lim="800000"/>
            <a:headEnd/>
            <a:tailEnd/>
          </a:ln>
          <a:effectLst/>
        </p:spPr>
      </p:pic>
    </p:spTree>
    <p:extLst>
      <p:ext uri="{BB962C8B-B14F-4D97-AF65-F5344CB8AC3E}">
        <p14:creationId xmlns:p14="http://schemas.microsoft.com/office/powerpoint/2010/main" xmlns="" val="39124092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357158" y="-360601"/>
            <a:ext cx="8429684" cy="76020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endParaRPr lang="es-VE" sz="2800" dirty="0" smtClean="0">
              <a:solidFill>
                <a:schemeClr val="accent4">
                  <a:lumMod val="20000"/>
                  <a:lumOff val="80000"/>
                </a:schemeClr>
              </a:solidFill>
            </a:endParaRPr>
          </a:p>
          <a:p>
            <a:pPr algn="ctr"/>
            <a:endParaRPr lang="es-VE" sz="2800" dirty="0" smtClean="0">
              <a:solidFill>
                <a:schemeClr val="accent4">
                  <a:lumMod val="20000"/>
                  <a:lumOff val="80000"/>
                </a:schemeClr>
              </a:solidFill>
            </a:endParaRPr>
          </a:p>
          <a:p>
            <a:pPr algn="ctr"/>
            <a:endParaRPr lang="es-VE" sz="2800" dirty="0">
              <a:solidFill>
                <a:schemeClr val="accent4">
                  <a:lumMod val="20000"/>
                  <a:lumOff val="80000"/>
                </a:schemeClr>
              </a:solidFill>
            </a:endParaRPr>
          </a:p>
          <a:p>
            <a:pPr algn="ctr"/>
            <a:r>
              <a:rPr lang="es-VE" sz="3200" dirty="0" smtClean="0">
                <a:solidFill>
                  <a:srgbClr val="FFC000"/>
                </a:solidFill>
              </a:rPr>
              <a:t>FACTORES</a:t>
            </a:r>
          </a:p>
          <a:p>
            <a:pPr algn="ctr"/>
            <a:r>
              <a:rPr lang="es-VE" sz="3200" dirty="0" smtClean="0">
                <a:solidFill>
                  <a:srgbClr val="FFC000"/>
                </a:solidFill>
              </a:rPr>
              <a:t> QUE INFLUYEN EN LA ACTITUD DEL ADOLESCENTE ANTE LA </a:t>
            </a:r>
            <a:r>
              <a:rPr lang="es-VE" sz="3200" dirty="0" smtClean="0">
                <a:solidFill>
                  <a:srgbClr val="FFC000"/>
                </a:solidFill>
              </a:rPr>
              <a:t>SEXUALIDAD</a:t>
            </a:r>
            <a:endParaRPr lang="es-VE" sz="3200" dirty="0" smtClean="0">
              <a:solidFill>
                <a:srgbClr val="FFC000"/>
              </a:solidFill>
            </a:endParaRPr>
          </a:p>
          <a:p>
            <a:endParaRPr lang="es-VE" sz="2800" dirty="0" smtClean="0">
              <a:solidFill>
                <a:schemeClr val="accent4">
                  <a:lumMod val="20000"/>
                  <a:lumOff val="80000"/>
                </a:schemeClr>
              </a:solidFill>
            </a:endParaRPr>
          </a:p>
          <a:p>
            <a:r>
              <a:rPr lang="es-VE" sz="2800" dirty="0" smtClean="0">
                <a:solidFill>
                  <a:schemeClr val="accent4">
                    <a:lumMod val="20000"/>
                    <a:lumOff val="80000"/>
                  </a:schemeClr>
                </a:solidFill>
                <a:latin typeface="+mj-lt"/>
              </a:rPr>
              <a:t>* Sentimientos de inferioridad</a:t>
            </a:r>
          </a:p>
          <a:p>
            <a:endParaRPr lang="es-VE" sz="2800" dirty="0" smtClean="0">
              <a:solidFill>
                <a:schemeClr val="accent4">
                  <a:lumMod val="20000"/>
                  <a:lumOff val="80000"/>
                </a:schemeClr>
              </a:solidFill>
              <a:latin typeface="+mj-lt"/>
            </a:endParaRPr>
          </a:p>
          <a:p>
            <a:r>
              <a:rPr lang="es-VE" sz="2800" dirty="0" smtClean="0">
                <a:solidFill>
                  <a:schemeClr val="accent4">
                    <a:lumMod val="20000"/>
                    <a:lumOff val="80000"/>
                  </a:schemeClr>
                </a:solidFill>
                <a:latin typeface="+mj-lt"/>
              </a:rPr>
              <a:t>* Hogares disfuncionales</a:t>
            </a:r>
          </a:p>
          <a:p>
            <a:endParaRPr lang="es-VE" sz="2800" dirty="0" smtClean="0">
              <a:solidFill>
                <a:schemeClr val="accent4">
                  <a:lumMod val="20000"/>
                  <a:lumOff val="80000"/>
                </a:schemeClr>
              </a:solidFill>
              <a:latin typeface="+mj-lt"/>
            </a:endParaRPr>
          </a:p>
          <a:p>
            <a:r>
              <a:rPr lang="es-VE" sz="2800" dirty="0" smtClean="0">
                <a:solidFill>
                  <a:schemeClr val="accent4">
                    <a:lumMod val="20000"/>
                    <a:lumOff val="80000"/>
                  </a:schemeClr>
                </a:solidFill>
                <a:latin typeface="+mj-lt"/>
              </a:rPr>
              <a:t>* Medios de comunicación</a:t>
            </a:r>
          </a:p>
          <a:p>
            <a:endParaRPr lang="es-VE" sz="2800" dirty="0" smtClean="0">
              <a:solidFill>
                <a:schemeClr val="accent4">
                  <a:lumMod val="20000"/>
                  <a:lumOff val="80000"/>
                </a:schemeClr>
              </a:solidFill>
              <a:latin typeface="+mj-lt"/>
            </a:endParaRPr>
          </a:p>
          <a:p>
            <a:r>
              <a:rPr lang="es-VE" sz="2800" dirty="0" smtClean="0">
                <a:solidFill>
                  <a:schemeClr val="accent4">
                    <a:lumMod val="20000"/>
                    <a:lumOff val="80000"/>
                  </a:schemeClr>
                </a:solidFill>
                <a:latin typeface="+mj-lt"/>
              </a:rPr>
              <a:t>* Popularidad</a:t>
            </a:r>
          </a:p>
          <a:p>
            <a:endParaRPr lang="es-VE" sz="2800" dirty="0" smtClean="0">
              <a:solidFill>
                <a:schemeClr val="accent4">
                  <a:lumMod val="20000"/>
                  <a:lumOff val="80000"/>
                </a:schemeClr>
              </a:solidFill>
              <a:latin typeface="+mj-lt"/>
            </a:endParaRPr>
          </a:p>
          <a:p>
            <a:r>
              <a:rPr lang="es-VE" sz="2800" dirty="0" smtClean="0">
                <a:solidFill>
                  <a:schemeClr val="accent4">
                    <a:lumMod val="20000"/>
                    <a:lumOff val="80000"/>
                  </a:schemeClr>
                </a:solidFill>
                <a:latin typeface="+mj-lt"/>
              </a:rPr>
              <a:t>* </a:t>
            </a:r>
            <a:r>
              <a:rPr lang="es-VE" sz="2800" dirty="0">
                <a:solidFill>
                  <a:schemeClr val="accent4">
                    <a:lumMod val="20000"/>
                    <a:lumOff val="80000"/>
                  </a:schemeClr>
                </a:solidFill>
                <a:latin typeface="+mj-lt"/>
              </a:rPr>
              <a:t>S</a:t>
            </a:r>
            <a:r>
              <a:rPr lang="es-VE" sz="2800" dirty="0" smtClean="0">
                <a:solidFill>
                  <a:schemeClr val="accent4">
                    <a:lumMod val="20000"/>
                    <a:lumOff val="80000"/>
                  </a:schemeClr>
                </a:solidFill>
                <a:latin typeface="+mj-lt"/>
              </a:rPr>
              <a:t>entimientos de rebeldía</a:t>
            </a:r>
          </a:p>
          <a:p>
            <a:pPr lvl="0" algn="ctr" eaLnBrk="0" fontAlgn="base" hangingPunct="0">
              <a:spcBef>
                <a:spcPct val="0"/>
              </a:spcBef>
              <a:spcAft>
                <a:spcPct val="0"/>
              </a:spcAft>
            </a:pPr>
            <a:endParaRPr kumimoji="0" lang="es-VE" sz="2800" b="0" i="0" u="none" strike="noStrike" cap="none" normalizeH="0" baseline="0" dirty="0" smtClean="0">
              <a:ln>
                <a:noFill/>
              </a:ln>
              <a:solidFill>
                <a:schemeClr val="accent4">
                  <a:lumMod val="20000"/>
                  <a:lumOff val="80000"/>
                </a:schemeClr>
              </a:solidFill>
              <a:effectLst/>
              <a:latin typeface="Arial" pitchFamily="34" charset="0"/>
            </a:endParaRPr>
          </a:p>
        </p:txBody>
      </p:sp>
      <p:pic>
        <p:nvPicPr>
          <p:cNvPr id="4" name="Picture 5"/>
          <p:cNvPicPr>
            <a:picLocks noChangeAspect="1" noChangeArrowheads="1"/>
          </p:cNvPicPr>
          <p:nvPr/>
        </p:nvPicPr>
        <p:blipFill>
          <a:blip r:embed="rId2"/>
          <a:srcRect/>
          <a:stretch>
            <a:fillRect/>
          </a:stretch>
        </p:blipFill>
        <p:spPr bwMode="auto">
          <a:xfrm>
            <a:off x="5292080" y="2924944"/>
            <a:ext cx="2214578" cy="2736598"/>
          </a:xfrm>
          <a:prstGeom prst="rect">
            <a:avLst/>
          </a:prstGeom>
          <a:noFill/>
          <a:ln w="9525">
            <a:noFill/>
            <a:miter lim="800000"/>
            <a:headEnd/>
            <a:tailEnd/>
          </a:ln>
          <a:effectLst/>
        </p:spPr>
      </p:pic>
      <p:pic>
        <p:nvPicPr>
          <p:cNvPr id="32770" name="Picture 2"/>
          <p:cNvPicPr>
            <a:picLocks noChangeAspect="1" noChangeArrowheads="1"/>
          </p:cNvPicPr>
          <p:nvPr/>
        </p:nvPicPr>
        <p:blipFill>
          <a:blip r:embed="rId3"/>
          <a:srcRect/>
          <a:stretch>
            <a:fillRect/>
          </a:stretch>
        </p:blipFill>
        <p:spPr bwMode="auto">
          <a:xfrm>
            <a:off x="7072298" y="3836034"/>
            <a:ext cx="2071702" cy="30003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0" y="285728"/>
            <a:ext cx="785818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s-VE" sz="2800" dirty="0" smtClean="0"/>
              <a:t>	</a:t>
            </a:r>
            <a:endParaRPr kumimoji="0" lang="es-VE" sz="2800" b="0" i="0" u="none" strike="noStrike" cap="none" normalizeH="0" baseline="0" dirty="0" smtClean="0">
              <a:ln>
                <a:noFill/>
              </a:ln>
              <a:solidFill>
                <a:schemeClr val="bg1"/>
              </a:solidFill>
              <a:effectLst/>
              <a:latin typeface="Arial" pitchFamily="34" charset="0"/>
            </a:endParaRPr>
          </a:p>
        </p:txBody>
      </p:sp>
      <p:pic>
        <p:nvPicPr>
          <p:cNvPr id="3" name="Picture 2"/>
          <p:cNvPicPr>
            <a:picLocks noChangeAspect="1" noChangeArrowheads="1"/>
          </p:cNvPicPr>
          <p:nvPr/>
        </p:nvPicPr>
        <p:blipFill>
          <a:blip r:embed="rId2"/>
          <a:srcRect/>
          <a:stretch>
            <a:fillRect/>
          </a:stretch>
        </p:blipFill>
        <p:spPr bwMode="auto">
          <a:xfrm>
            <a:off x="7215206" y="0"/>
            <a:ext cx="1928794" cy="6858000"/>
          </a:xfrm>
          <a:prstGeom prst="rect">
            <a:avLst/>
          </a:prstGeom>
          <a:noFill/>
          <a:ln w="9525">
            <a:noFill/>
            <a:miter lim="800000"/>
            <a:headEnd/>
            <a:tailEnd/>
          </a:ln>
          <a:effectLst/>
        </p:spPr>
      </p:pic>
      <p:sp>
        <p:nvSpPr>
          <p:cNvPr id="5121" name="Rectangle 1"/>
          <p:cNvSpPr>
            <a:spLocks noChangeArrowheads="1"/>
          </p:cNvSpPr>
          <p:nvPr/>
        </p:nvSpPr>
        <p:spPr bwMode="auto">
          <a:xfrm>
            <a:off x="357158" y="-280411"/>
            <a:ext cx="6858048" cy="71096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200000"/>
              </a:lnSpc>
              <a:spcBef>
                <a:spcPct val="0"/>
              </a:spcBef>
              <a:spcAft>
                <a:spcPct val="0"/>
              </a:spcAft>
              <a:buClrTx/>
              <a:buSzTx/>
              <a:buFontTx/>
              <a:buNone/>
              <a:tabLst/>
            </a:pPr>
            <a:endParaRPr kumimoji="0" lang="es-VE" sz="2800" b="1" i="0" u="none" strike="noStrike" cap="none" normalizeH="0" baseline="0" dirty="0" smtClean="0">
              <a:ln>
                <a:noFill/>
              </a:ln>
              <a:solidFill>
                <a:schemeClr val="accent4">
                  <a:lumMod val="20000"/>
                  <a:lumOff val="80000"/>
                </a:schemeClr>
              </a:solidFill>
              <a:effectLst/>
              <a:latin typeface="Tahoma" pitchFamily="34" charset="0"/>
              <a:ea typeface="Times New Roman" pitchFamily="18" charset="0"/>
              <a:cs typeface="Tahoma" pitchFamily="34" charset="0"/>
            </a:endParaRPr>
          </a:p>
          <a:p>
            <a:pPr marL="0" marR="0" lvl="0" indent="0" algn="l" defTabSz="914400" rtl="0" eaLnBrk="1" fontAlgn="base" latinLnBrk="0" hangingPunct="1">
              <a:lnSpc>
                <a:spcPct val="200000"/>
              </a:lnSpc>
              <a:spcBef>
                <a:spcPct val="0"/>
              </a:spcBef>
              <a:spcAft>
                <a:spcPct val="0"/>
              </a:spcAft>
              <a:buClrTx/>
              <a:buSzTx/>
              <a:buFontTx/>
              <a:buNone/>
              <a:tabLst/>
            </a:pPr>
            <a:r>
              <a:rPr kumimoji="0" lang="es-VE" sz="2800" b="1" i="0" u="none" strike="noStrike" cap="none" normalizeH="0" baseline="0" dirty="0" smtClean="0">
                <a:ln>
                  <a:noFill/>
                </a:ln>
                <a:solidFill>
                  <a:srgbClr val="FFC000"/>
                </a:solidFill>
                <a:effectLst/>
                <a:latin typeface="Tahoma" pitchFamily="34" charset="0"/>
                <a:ea typeface="Times New Roman" pitchFamily="18" charset="0"/>
                <a:cs typeface="Tahoma" pitchFamily="34" charset="0"/>
              </a:rPr>
              <a:t>LOS MUCHACHOS Y LAS CARICIAS </a:t>
            </a:r>
            <a:r>
              <a:rPr kumimoji="0" lang="es-VE" sz="2800" b="1" i="0" u="none" strike="noStrike" cap="none" normalizeH="0" baseline="0" dirty="0" smtClean="0">
                <a:ln>
                  <a:noFill/>
                </a:ln>
                <a:solidFill>
                  <a:srgbClr val="FFC000"/>
                </a:solidFill>
                <a:effectLst/>
                <a:latin typeface="Tahoma" pitchFamily="34" charset="0"/>
                <a:ea typeface="Times New Roman" pitchFamily="18" charset="0"/>
                <a:cs typeface="Tahoma" pitchFamily="34" charset="0"/>
              </a:rPr>
              <a:t>ATREVIDAS</a:t>
            </a:r>
            <a:endParaRPr kumimoji="0" lang="es-VE" sz="2800" b="1" i="0" u="none" strike="noStrike" cap="none" normalizeH="0" baseline="0" dirty="0" smtClean="0">
              <a:ln>
                <a:noFill/>
              </a:ln>
              <a:solidFill>
                <a:srgbClr val="FFC000"/>
              </a:solidFill>
              <a:effectLst/>
              <a:latin typeface="Arial" pitchFamily="34" charset="0"/>
            </a:endParaRPr>
          </a:p>
          <a:p>
            <a:pPr marL="0" marR="0" lvl="0" indent="0" algn="l" defTabSz="914400" rtl="0" eaLnBrk="0" fontAlgn="base" latinLnBrk="0" hangingPunct="0">
              <a:lnSpc>
                <a:spcPct val="200000"/>
              </a:lnSpc>
              <a:spcBef>
                <a:spcPct val="0"/>
              </a:spcBef>
              <a:spcAft>
                <a:spcPct val="0"/>
              </a:spcAft>
              <a:buClrTx/>
              <a:buSzTx/>
              <a:buFontTx/>
              <a:buNone/>
              <a:tabLst/>
            </a:pPr>
            <a:r>
              <a:rPr kumimoji="0" lang="es-VE" sz="2400" b="0" i="0" u="none" strike="noStrike" cap="none" normalizeH="0" baseline="0" dirty="0" smtClean="0">
                <a:ln>
                  <a:noFill/>
                </a:ln>
                <a:solidFill>
                  <a:schemeClr val="accent4">
                    <a:lumMod val="20000"/>
                    <a:lumOff val="80000"/>
                  </a:schemeClr>
                </a:solidFill>
                <a:effectLst/>
                <a:latin typeface="Calibri"/>
                <a:ea typeface="Times New Roman" pitchFamily="18" charset="0"/>
                <a:cs typeface="Tahoma" pitchFamily="34" charset="0"/>
              </a:rPr>
              <a:t>  </a:t>
            </a:r>
            <a:r>
              <a:rPr kumimoji="0" lang="es-VE" sz="2400" b="0" i="0" u="none" strike="noStrike" cap="none" normalizeH="0" baseline="0" dirty="0" smtClean="0">
                <a:ln>
                  <a:noFill/>
                </a:ln>
                <a:solidFill>
                  <a:schemeClr val="accent4">
                    <a:lumMod val="20000"/>
                    <a:lumOff val="80000"/>
                  </a:schemeClr>
                </a:solidFill>
                <a:effectLst/>
                <a:latin typeface="Tahoma" pitchFamily="34" charset="0"/>
                <a:ea typeface="Times New Roman" pitchFamily="18" charset="0"/>
                <a:cs typeface="Tahoma" pitchFamily="34" charset="0"/>
              </a:rPr>
              <a:t> *</a:t>
            </a:r>
            <a:r>
              <a:rPr kumimoji="0" lang="es-VE" sz="2400" b="0" i="0" u="none" strike="noStrike" cap="none" normalizeH="0" baseline="0" dirty="0" smtClean="0">
                <a:ln>
                  <a:noFill/>
                </a:ln>
                <a:solidFill>
                  <a:schemeClr val="accent4">
                    <a:lumMod val="20000"/>
                    <a:lumOff val="80000"/>
                  </a:schemeClr>
                </a:solidFill>
                <a:effectLst/>
                <a:latin typeface="Calibri"/>
                <a:ea typeface="Times New Roman" pitchFamily="18" charset="0"/>
                <a:cs typeface="Tahoma" pitchFamily="34" charset="0"/>
              </a:rPr>
              <a:t> </a:t>
            </a:r>
            <a:r>
              <a:rPr kumimoji="0" lang="es-VE" sz="2400" b="0" i="0" u="none" strike="noStrike" cap="none" normalizeH="0" baseline="0" dirty="0" smtClean="0">
                <a:ln>
                  <a:noFill/>
                </a:ln>
                <a:solidFill>
                  <a:schemeClr val="accent4">
                    <a:lumMod val="20000"/>
                    <a:lumOff val="80000"/>
                  </a:schemeClr>
                </a:solidFill>
                <a:effectLst/>
                <a:latin typeface="+mj-lt"/>
                <a:ea typeface="Times New Roman" pitchFamily="18" charset="0"/>
                <a:cs typeface="Tahoma" pitchFamily="34" charset="0"/>
              </a:rPr>
              <a:t> Los varones se encuentran más orientados visualmente que las mujeres.</a:t>
            </a:r>
            <a:endParaRPr kumimoji="0" lang="es-VE" sz="2400" b="0" i="0" u="none" strike="noStrike" cap="none" normalizeH="0" baseline="0" dirty="0" smtClean="0">
              <a:ln>
                <a:noFill/>
              </a:ln>
              <a:solidFill>
                <a:schemeClr val="accent4">
                  <a:lumMod val="20000"/>
                  <a:lumOff val="80000"/>
                </a:schemeClr>
              </a:solidFill>
              <a:effectLst/>
              <a:latin typeface="+mj-lt"/>
            </a:endParaRPr>
          </a:p>
          <a:p>
            <a:pPr marL="0" marR="0" lvl="0" indent="0" algn="l" defTabSz="914400" rtl="0" eaLnBrk="0" fontAlgn="base" latinLnBrk="0" hangingPunct="0">
              <a:lnSpc>
                <a:spcPct val="200000"/>
              </a:lnSpc>
              <a:spcBef>
                <a:spcPct val="0"/>
              </a:spcBef>
              <a:spcAft>
                <a:spcPct val="0"/>
              </a:spcAft>
              <a:buClrTx/>
              <a:buSzTx/>
              <a:buFontTx/>
              <a:buNone/>
              <a:tabLst/>
            </a:pPr>
            <a:r>
              <a:rPr kumimoji="0" lang="es-VE" sz="2400" b="0" i="0" u="none" strike="noStrike" cap="none" normalizeH="0" baseline="0" dirty="0" smtClean="0">
                <a:ln>
                  <a:noFill/>
                </a:ln>
                <a:solidFill>
                  <a:schemeClr val="accent4">
                    <a:lumMod val="20000"/>
                    <a:lumOff val="80000"/>
                  </a:schemeClr>
                </a:solidFill>
                <a:effectLst/>
                <a:latin typeface="+mj-lt"/>
                <a:ea typeface="Times New Roman" pitchFamily="18" charset="0"/>
                <a:cs typeface="Tahoma" pitchFamily="34" charset="0"/>
              </a:rPr>
              <a:t>   *  Los varones experimentan un fuerte deseo de demostrar su virilidad.</a:t>
            </a:r>
            <a:endParaRPr kumimoji="0" lang="es-VE" sz="2400" b="0" i="0" u="none" strike="noStrike" cap="none" normalizeH="0" baseline="0" dirty="0" smtClean="0">
              <a:ln>
                <a:noFill/>
              </a:ln>
              <a:solidFill>
                <a:schemeClr val="accent4">
                  <a:lumMod val="20000"/>
                  <a:lumOff val="80000"/>
                </a:schemeClr>
              </a:solidFill>
              <a:effectLst/>
              <a:latin typeface="+mj-lt"/>
            </a:endParaRPr>
          </a:p>
          <a:p>
            <a:pPr marL="0" marR="0" lvl="0" indent="0" algn="l" defTabSz="914400" rtl="0" eaLnBrk="0" fontAlgn="base" latinLnBrk="0" hangingPunct="0">
              <a:lnSpc>
                <a:spcPct val="200000"/>
              </a:lnSpc>
              <a:spcBef>
                <a:spcPct val="0"/>
              </a:spcBef>
              <a:spcAft>
                <a:spcPct val="0"/>
              </a:spcAft>
              <a:buClrTx/>
              <a:buSzTx/>
              <a:buFontTx/>
              <a:buNone/>
              <a:tabLst/>
            </a:pPr>
            <a:r>
              <a:rPr kumimoji="0" lang="es-VE" sz="2400" b="0" i="0" u="none" strike="noStrike" cap="none" normalizeH="0" baseline="0" dirty="0" smtClean="0">
                <a:ln>
                  <a:noFill/>
                </a:ln>
                <a:solidFill>
                  <a:schemeClr val="accent4">
                    <a:lumMod val="20000"/>
                    <a:lumOff val="80000"/>
                  </a:schemeClr>
                </a:solidFill>
                <a:effectLst/>
                <a:latin typeface="+mj-lt"/>
                <a:ea typeface="Times New Roman" pitchFamily="18" charset="0"/>
                <a:cs typeface="Tahoma" pitchFamily="34" charset="0"/>
              </a:rPr>
              <a:t>   *  La presión de los compañeros motiva a muchos </a:t>
            </a:r>
            <a:r>
              <a:rPr kumimoji="0" lang="es-VE" sz="2400" b="0" i="0" u="none" strike="noStrike" cap="none" normalizeH="0" baseline="0" dirty="0" smtClean="0">
                <a:ln>
                  <a:noFill/>
                </a:ln>
                <a:solidFill>
                  <a:schemeClr val="accent4">
                    <a:lumMod val="20000"/>
                    <a:lumOff val="80000"/>
                  </a:schemeClr>
                </a:solidFill>
                <a:effectLst/>
                <a:latin typeface="+mj-lt"/>
                <a:ea typeface="Times New Roman" pitchFamily="18" charset="0"/>
                <a:cs typeface="Tahoma" pitchFamily="34" charset="0"/>
              </a:rPr>
              <a:t>jóvenes.</a:t>
            </a:r>
            <a:endParaRPr kumimoji="0" lang="es-VE" sz="2400" b="0" i="0" u="none" strike="noStrike" cap="none" normalizeH="0" baseline="0" dirty="0" smtClean="0">
              <a:ln>
                <a:noFill/>
              </a:ln>
              <a:solidFill>
                <a:schemeClr val="accent4">
                  <a:lumMod val="20000"/>
                  <a:lumOff val="80000"/>
                </a:schemeClr>
              </a:solidFill>
              <a:effectLst/>
              <a:latin typeface="+mj-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179512" y="982176"/>
            <a:ext cx="6048672"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lnSpc>
                <a:spcPct val="200000"/>
              </a:lnSpc>
            </a:pPr>
            <a:r>
              <a:rPr kumimoji="0" lang="es-VE" sz="2400" b="0" i="0" u="none" strike="noStrike" cap="none" normalizeH="0" baseline="0" dirty="0" smtClean="0">
                <a:ln>
                  <a:noFill/>
                </a:ln>
                <a:solidFill>
                  <a:schemeClr val="bg1"/>
                </a:solidFill>
                <a:effectLst/>
                <a:latin typeface="Calibri"/>
                <a:ea typeface="Times New Roman" pitchFamily="18" charset="0"/>
                <a:cs typeface="Tahoma" pitchFamily="34" charset="0"/>
              </a:rPr>
              <a:t> </a:t>
            </a:r>
            <a:r>
              <a:rPr lang="es-VE" sz="3000" b="1" dirty="0" smtClean="0">
                <a:solidFill>
                  <a:srgbClr val="FFC000"/>
                </a:solidFill>
              </a:rPr>
              <a:t>LAS MUCHACHAS  Y  LAS   CARICIAS </a:t>
            </a:r>
            <a:r>
              <a:rPr lang="es-VE" sz="3000" b="1" dirty="0" smtClean="0">
                <a:solidFill>
                  <a:srgbClr val="FFC000"/>
                </a:solidFill>
              </a:rPr>
              <a:t>ATREVIDAS</a:t>
            </a:r>
            <a:r>
              <a:rPr lang="es-VE" sz="2400" dirty="0" smtClean="0">
                <a:solidFill>
                  <a:srgbClr val="FFC000"/>
                </a:solidFill>
              </a:rPr>
              <a:t> </a:t>
            </a:r>
            <a:r>
              <a:rPr lang="es-VE" sz="2400" dirty="0" smtClean="0">
                <a:solidFill>
                  <a:schemeClr val="accent4">
                    <a:lumMod val="20000"/>
                    <a:lumOff val="80000"/>
                  </a:schemeClr>
                </a:solidFill>
              </a:rPr>
              <a:t> </a:t>
            </a:r>
          </a:p>
          <a:p>
            <a:pPr>
              <a:lnSpc>
                <a:spcPct val="200000"/>
              </a:lnSpc>
            </a:pPr>
            <a:r>
              <a:rPr lang="es-VE" sz="2400" dirty="0" smtClean="0">
                <a:solidFill>
                  <a:schemeClr val="accent4">
                    <a:lumMod val="20000"/>
                    <a:lumOff val="80000"/>
                  </a:schemeClr>
                </a:solidFill>
                <a:latin typeface="+mj-lt"/>
              </a:rPr>
              <a:t> </a:t>
            </a:r>
            <a:r>
              <a:rPr lang="es-VE" sz="2400" dirty="0" smtClean="0">
                <a:solidFill>
                  <a:schemeClr val="accent4">
                    <a:lumMod val="20000"/>
                    <a:lumOff val="80000"/>
                  </a:schemeClr>
                </a:solidFill>
                <a:latin typeface="+mj-lt"/>
              </a:rPr>
              <a:t>   * </a:t>
            </a:r>
            <a:r>
              <a:rPr lang="es-VE" sz="2400" dirty="0" smtClean="0">
                <a:solidFill>
                  <a:schemeClr val="accent4">
                    <a:lumMod val="20000"/>
                    <a:lumOff val="80000"/>
                  </a:schemeClr>
                </a:solidFill>
                <a:latin typeface="+mj-lt"/>
              </a:rPr>
              <a:t>Las hembras sienten el deseo de obtener  amor.</a:t>
            </a:r>
          </a:p>
          <a:p>
            <a:pPr>
              <a:lnSpc>
                <a:spcPct val="200000"/>
              </a:lnSpc>
            </a:pPr>
            <a:r>
              <a:rPr lang="es-VE" sz="2400" dirty="0" smtClean="0">
                <a:solidFill>
                  <a:schemeClr val="accent4">
                    <a:lumMod val="20000"/>
                    <a:lumOff val="80000"/>
                  </a:schemeClr>
                </a:solidFill>
                <a:latin typeface="+mj-lt"/>
              </a:rPr>
              <a:t>    * Las hembras desean saber hasta dónde pueden?</a:t>
            </a:r>
            <a:endParaRPr lang="es-VE" sz="2400" dirty="0">
              <a:solidFill>
                <a:schemeClr val="accent4">
                  <a:lumMod val="20000"/>
                  <a:lumOff val="80000"/>
                </a:schemeClr>
              </a:solidFill>
              <a:latin typeface="+mj-lt"/>
            </a:endParaRPr>
          </a:p>
        </p:txBody>
      </p:sp>
      <p:pic>
        <p:nvPicPr>
          <p:cNvPr id="36866" name="Picture 2"/>
          <p:cNvPicPr>
            <a:picLocks noChangeAspect="1" noChangeArrowheads="1"/>
          </p:cNvPicPr>
          <p:nvPr/>
        </p:nvPicPr>
        <p:blipFill>
          <a:blip r:embed="rId2"/>
          <a:srcRect/>
          <a:stretch>
            <a:fillRect/>
          </a:stretch>
        </p:blipFill>
        <p:spPr bwMode="auto">
          <a:xfrm>
            <a:off x="6660232" y="0"/>
            <a:ext cx="2483768"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85720" y="1214422"/>
            <a:ext cx="7272808" cy="4429156"/>
          </a:xfrm>
        </p:spPr>
        <p:txBody>
          <a:bodyPr>
            <a:normAutofit/>
          </a:bodyPr>
          <a:lstStyle/>
          <a:p>
            <a:pPr marL="0" lvl="0" indent="0" algn="ctr" fontAlgn="base">
              <a:spcBef>
                <a:spcPct val="0"/>
              </a:spcBef>
              <a:spcAft>
                <a:spcPct val="0"/>
              </a:spcAft>
              <a:buClrTx/>
              <a:buSzTx/>
              <a:buNone/>
            </a:pPr>
            <a:r>
              <a:rPr lang="es-ES" sz="3600" dirty="0">
                <a:solidFill>
                  <a:srgbClr val="FFC000"/>
                </a:solidFill>
                <a:latin typeface="Calibri" pitchFamily="34" charset="0"/>
                <a:ea typeface="Times New Roman" pitchFamily="18" charset="0"/>
                <a:cs typeface="Times New Roman" pitchFamily="18" charset="0"/>
              </a:rPr>
              <a:t>¿Qué es amor? </a:t>
            </a:r>
            <a:endParaRPr lang="es-ES" sz="3600" dirty="0" smtClean="0">
              <a:solidFill>
                <a:srgbClr val="FFC000"/>
              </a:solidFill>
              <a:latin typeface="Calibri" pitchFamily="34" charset="0"/>
              <a:ea typeface="Times New Roman" pitchFamily="18" charset="0"/>
              <a:cs typeface="Times New Roman" pitchFamily="18" charset="0"/>
            </a:endParaRPr>
          </a:p>
          <a:p>
            <a:pPr marL="0" lvl="0" indent="0" algn="just" fontAlgn="base">
              <a:spcBef>
                <a:spcPct val="0"/>
              </a:spcBef>
              <a:spcAft>
                <a:spcPct val="0"/>
              </a:spcAft>
              <a:buClrTx/>
              <a:buSzTx/>
              <a:buNone/>
            </a:pPr>
            <a:r>
              <a:rPr lang="es-ES" sz="2400" dirty="0">
                <a:solidFill>
                  <a:schemeClr val="accent3">
                    <a:lumMod val="20000"/>
                    <a:lumOff val="80000"/>
                  </a:schemeClr>
                </a:solidFill>
              </a:rPr>
              <a:t>	</a:t>
            </a:r>
            <a:endParaRPr lang="es-ES" sz="2400" dirty="0" smtClean="0">
              <a:solidFill>
                <a:schemeClr val="accent3">
                  <a:lumMod val="20000"/>
                  <a:lumOff val="80000"/>
                </a:schemeClr>
              </a:solidFill>
            </a:endParaRPr>
          </a:p>
          <a:p>
            <a:pPr marL="0" lvl="0" indent="0" algn="just" fontAlgn="base">
              <a:spcBef>
                <a:spcPct val="0"/>
              </a:spcBef>
              <a:spcAft>
                <a:spcPct val="0"/>
              </a:spcAft>
              <a:buClrTx/>
              <a:buSzTx/>
              <a:buNone/>
            </a:pPr>
            <a:endParaRPr lang="es-ES" sz="2400" dirty="0" smtClean="0">
              <a:solidFill>
                <a:schemeClr val="accent3">
                  <a:lumMod val="20000"/>
                  <a:lumOff val="80000"/>
                </a:schemeClr>
              </a:solidFill>
            </a:endParaRPr>
          </a:p>
          <a:p>
            <a:pPr marL="0" lvl="0" indent="0" algn="just" fontAlgn="base">
              <a:spcBef>
                <a:spcPct val="0"/>
              </a:spcBef>
              <a:spcAft>
                <a:spcPct val="0"/>
              </a:spcAft>
              <a:buClrTx/>
              <a:buSzTx/>
              <a:buNone/>
            </a:pPr>
            <a:r>
              <a:rPr lang="es-ES" sz="2400" dirty="0" smtClean="0">
                <a:solidFill>
                  <a:schemeClr val="accent3">
                    <a:lumMod val="20000"/>
                    <a:lumOff val="80000"/>
                  </a:schemeClr>
                </a:solidFill>
                <a:latin typeface="+mj-lt"/>
                <a:cs typeface="Arial" pitchFamily="34" charset="0"/>
              </a:rPr>
              <a:t>     Según </a:t>
            </a:r>
            <a:r>
              <a:rPr lang="es-ES" sz="2400" dirty="0" smtClean="0">
                <a:solidFill>
                  <a:schemeClr val="accent3">
                    <a:lumMod val="20000"/>
                    <a:lumOff val="80000"/>
                  </a:schemeClr>
                </a:solidFill>
                <a:latin typeface="+mj-lt"/>
                <a:cs typeface="Arial" pitchFamily="34" charset="0"/>
              </a:rPr>
              <a:t>Moles (2004) </a:t>
            </a:r>
            <a:r>
              <a:rPr lang="es-ES" sz="2400" dirty="0">
                <a:solidFill>
                  <a:schemeClr val="accent3">
                    <a:lumMod val="20000"/>
                    <a:lumOff val="80000"/>
                  </a:schemeClr>
                </a:solidFill>
                <a:latin typeface="+mj-lt"/>
                <a:cs typeface="Arial" pitchFamily="34" charset="0"/>
              </a:rPr>
              <a:t>es un sentimiento que se construye de acuerdo a la atracción que previamente se generó hacia una persona en su potencialidad de facilitar estados emocionales agradables, producto de la contribución en cuanto a poder satisfacer  necesidades tanto de orden biológica como psicológicas y sociales. </a:t>
            </a:r>
          </a:p>
          <a:p>
            <a:pPr marL="0" indent="0">
              <a:buNone/>
            </a:pPr>
            <a:endParaRPr lang="es-VE" dirty="0"/>
          </a:p>
        </p:txBody>
      </p:sp>
      <p:pic>
        <p:nvPicPr>
          <p:cNvPr id="4" name="Picture 2"/>
          <p:cNvPicPr>
            <a:picLocks noChangeAspect="1" noChangeArrowheads="1"/>
          </p:cNvPicPr>
          <p:nvPr/>
        </p:nvPicPr>
        <p:blipFill>
          <a:blip r:embed="rId2">
            <a:lum bright="14000" contrast="50000"/>
          </a:blip>
          <a:srcRect l="62500"/>
          <a:stretch>
            <a:fillRect/>
          </a:stretch>
        </p:blipFill>
        <p:spPr bwMode="auto">
          <a:xfrm>
            <a:off x="7812360" y="0"/>
            <a:ext cx="1331640" cy="6858000"/>
          </a:xfrm>
          <a:prstGeom prst="rect">
            <a:avLst/>
          </a:prstGeom>
          <a:noFill/>
          <a:ln w="9525">
            <a:noFill/>
            <a:miter lim="800000"/>
            <a:headEnd/>
            <a:tailEnd/>
          </a:ln>
          <a:effectLst/>
        </p:spPr>
      </p:pic>
    </p:spTree>
    <p:extLst>
      <p:ext uri="{BB962C8B-B14F-4D97-AF65-F5344CB8AC3E}">
        <p14:creationId xmlns:p14="http://schemas.microsoft.com/office/powerpoint/2010/main" xmlns="" val="21633071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2051720" y="-576044"/>
            <a:ext cx="6912768" cy="79714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endParaRPr lang="es-VE" sz="2800" b="1" dirty="0" smtClean="0">
              <a:solidFill>
                <a:schemeClr val="accent4">
                  <a:lumMod val="20000"/>
                  <a:lumOff val="80000"/>
                </a:schemeClr>
              </a:solidFill>
            </a:endParaRPr>
          </a:p>
          <a:p>
            <a:pPr algn="ctr"/>
            <a:endParaRPr lang="es-VE" sz="2800" b="1" dirty="0">
              <a:solidFill>
                <a:schemeClr val="accent4">
                  <a:lumMod val="20000"/>
                  <a:lumOff val="80000"/>
                </a:schemeClr>
              </a:solidFill>
            </a:endParaRPr>
          </a:p>
          <a:p>
            <a:pPr algn="ctr"/>
            <a:endParaRPr lang="es-VE" sz="2800" b="1" dirty="0" smtClean="0">
              <a:solidFill>
                <a:schemeClr val="accent4">
                  <a:lumMod val="20000"/>
                  <a:lumOff val="80000"/>
                </a:schemeClr>
              </a:solidFill>
            </a:endParaRPr>
          </a:p>
          <a:p>
            <a:pPr algn="ctr"/>
            <a:endParaRPr lang="es-VE" sz="2800" b="1" dirty="0" smtClean="0">
              <a:solidFill>
                <a:schemeClr val="accent4">
                  <a:lumMod val="20000"/>
                  <a:lumOff val="80000"/>
                </a:schemeClr>
              </a:solidFill>
            </a:endParaRPr>
          </a:p>
          <a:p>
            <a:pPr algn="ctr"/>
            <a:r>
              <a:rPr lang="es-VE" sz="3200" b="1" dirty="0" smtClean="0">
                <a:solidFill>
                  <a:srgbClr val="FFC000"/>
                </a:solidFill>
              </a:rPr>
              <a:t>¿HASTA dónde se puede IR SIN QUE SEA DEMASIADO LEJOS?</a:t>
            </a:r>
          </a:p>
          <a:p>
            <a:pPr algn="ctr"/>
            <a:endParaRPr lang="es-VE" sz="2800" b="1" dirty="0" smtClean="0">
              <a:solidFill>
                <a:schemeClr val="accent4">
                  <a:lumMod val="20000"/>
                  <a:lumOff val="80000"/>
                </a:schemeClr>
              </a:solidFill>
            </a:endParaRPr>
          </a:p>
          <a:p>
            <a:r>
              <a:rPr lang="es-VE" sz="2800" dirty="0" smtClean="0">
                <a:solidFill>
                  <a:schemeClr val="accent4">
                    <a:lumMod val="20000"/>
                    <a:lumOff val="80000"/>
                  </a:schemeClr>
                </a:solidFill>
                <a:latin typeface="+mj-lt"/>
              </a:rPr>
              <a:t> Has ido demasiado lejos cuándo :</a:t>
            </a:r>
          </a:p>
          <a:p>
            <a:r>
              <a:rPr lang="es-VE" sz="2800" dirty="0" smtClean="0">
                <a:solidFill>
                  <a:schemeClr val="accent4">
                    <a:lumMod val="20000"/>
                    <a:lumOff val="80000"/>
                  </a:schemeClr>
                </a:solidFill>
                <a:latin typeface="+mj-lt"/>
              </a:rPr>
              <a:t>      * actúas contrario a la biblia.</a:t>
            </a:r>
          </a:p>
          <a:p>
            <a:r>
              <a:rPr lang="es-VE" sz="2800" dirty="0" smtClean="0">
                <a:solidFill>
                  <a:schemeClr val="accent4">
                    <a:lumMod val="20000"/>
                    <a:lumOff val="80000"/>
                  </a:schemeClr>
                </a:solidFill>
                <a:latin typeface="+mj-lt"/>
              </a:rPr>
              <a:t>      * te molesta la conciencia.</a:t>
            </a:r>
          </a:p>
          <a:p>
            <a:r>
              <a:rPr lang="es-VE" sz="2800" dirty="0" smtClean="0">
                <a:solidFill>
                  <a:schemeClr val="accent4">
                    <a:lumMod val="20000"/>
                    <a:lumOff val="80000"/>
                  </a:schemeClr>
                </a:solidFill>
                <a:latin typeface="+mj-lt"/>
              </a:rPr>
              <a:t>      * despiertas indebidamente los deseos sexuales.</a:t>
            </a:r>
          </a:p>
          <a:p>
            <a:r>
              <a:rPr lang="es-VE" sz="2800" dirty="0" smtClean="0">
                <a:solidFill>
                  <a:schemeClr val="accent4">
                    <a:lumMod val="20000"/>
                    <a:lumOff val="80000"/>
                  </a:schemeClr>
                </a:solidFill>
                <a:latin typeface="+mj-lt"/>
              </a:rPr>
              <a:t>      * ambos se desvisten para practicar caricias sexuales.</a:t>
            </a:r>
          </a:p>
          <a:p>
            <a:r>
              <a:rPr lang="es-VE" sz="2800" dirty="0" smtClean="0">
                <a:solidFill>
                  <a:schemeClr val="accent4">
                    <a:lumMod val="20000"/>
                    <a:lumOff val="80000"/>
                  </a:schemeClr>
                </a:solidFill>
                <a:latin typeface="+mj-lt"/>
              </a:rPr>
              <a:t>      * las actividades sexuales perjudican tu relación de amistad.</a:t>
            </a:r>
          </a:p>
          <a:p>
            <a:pPr lvl="0" algn="ctr" eaLnBrk="0" fontAlgn="base" hangingPunct="0">
              <a:spcBef>
                <a:spcPct val="0"/>
              </a:spcBef>
              <a:spcAft>
                <a:spcPct val="0"/>
              </a:spcAft>
            </a:pPr>
            <a:endParaRPr lang="es-VE" sz="2800" dirty="0" smtClean="0">
              <a:solidFill>
                <a:schemeClr val="bg1"/>
              </a:solidFill>
            </a:endParaRPr>
          </a:p>
          <a:p>
            <a:pPr lvl="0" algn="ctr" eaLnBrk="0" fontAlgn="base" hangingPunct="0">
              <a:spcBef>
                <a:spcPct val="0"/>
              </a:spcBef>
              <a:spcAft>
                <a:spcPct val="0"/>
              </a:spcAft>
            </a:pPr>
            <a:endParaRPr kumimoji="0" lang="es-VE" sz="2800" b="0" i="0" u="none" strike="noStrike" cap="none" normalizeH="0" baseline="0" dirty="0" smtClean="0">
              <a:ln>
                <a:noFill/>
              </a:ln>
              <a:solidFill>
                <a:schemeClr val="bg1"/>
              </a:solidFill>
              <a:effectLst/>
              <a:latin typeface="Arial" pitchFamily="34" charset="0"/>
            </a:endParaRPr>
          </a:p>
        </p:txBody>
      </p:sp>
      <p:pic>
        <p:nvPicPr>
          <p:cNvPr id="2050" name="Picture 2"/>
          <p:cNvPicPr>
            <a:picLocks noChangeAspect="1" noChangeArrowheads="1"/>
          </p:cNvPicPr>
          <p:nvPr/>
        </p:nvPicPr>
        <p:blipFill>
          <a:blip r:embed="rId3"/>
          <a:srcRect/>
          <a:stretch>
            <a:fillRect/>
          </a:stretch>
        </p:blipFill>
        <p:spPr bwMode="auto">
          <a:xfrm>
            <a:off x="0" y="0"/>
            <a:ext cx="1907704" cy="68579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354777" y="764704"/>
            <a:ext cx="8429684"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s-VE" sz="2800" b="1" dirty="0" smtClean="0">
                <a:solidFill>
                  <a:srgbClr val="FFC000"/>
                </a:solidFill>
              </a:rPr>
              <a:t>CONSECUENCIAS DE LAS PRÁCTICAS DE CARICIAS </a:t>
            </a:r>
            <a:r>
              <a:rPr lang="es-VE" sz="2800" b="1" dirty="0" smtClean="0">
                <a:solidFill>
                  <a:srgbClr val="FFC000"/>
                </a:solidFill>
              </a:rPr>
              <a:t>ATREVIDAS</a:t>
            </a:r>
            <a:endParaRPr lang="es-VE" sz="2800" dirty="0" smtClean="0">
              <a:solidFill>
                <a:schemeClr val="accent4">
                  <a:lumMod val="20000"/>
                  <a:lumOff val="80000"/>
                </a:schemeClr>
              </a:solidFill>
            </a:endParaRPr>
          </a:p>
          <a:p>
            <a:endParaRPr lang="es-VE" sz="2800" dirty="0" smtClean="0">
              <a:solidFill>
                <a:schemeClr val="accent4">
                  <a:lumMod val="20000"/>
                  <a:lumOff val="80000"/>
                </a:schemeClr>
              </a:solidFill>
            </a:endParaRPr>
          </a:p>
          <a:p>
            <a:r>
              <a:rPr lang="es-VE" sz="2800" dirty="0" smtClean="0">
                <a:solidFill>
                  <a:schemeClr val="accent4">
                    <a:lumMod val="20000"/>
                    <a:lumOff val="80000"/>
                  </a:schemeClr>
                </a:solidFill>
                <a:latin typeface="+mj-lt"/>
              </a:rPr>
              <a:t>*Relaciones sexuales prematrimoniales.</a:t>
            </a:r>
          </a:p>
          <a:p>
            <a:r>
              <a:rPr lang="es-VE" sz="2800" dirty="0" smtClean="0">
                <a:solidFill>
                  <a:schemeClr val="accent4">
                    <a:lumMod val="20000"/>
                    <a:lumOff val="80000"/>
                  </a:schemeClr>
                </a:solidFill>
                <a:latin typeface="+mj-lt"/>
              </a:rPr>
              <a:t>*Embarazos no deseados.</a:t>
            </a:r>
          </a:p>
          <a:p>
            <a:r>
              <a:rPr lang="es-VE" sz="2800" dirty="0" smtClean="0">
                <a:solidFill>
                  <a:schemeClr val="accent4">
                    <a:lumMod val="20000"/>
                    <a:lumOff val="80000"/>
                  </a:schemeClr>
                </a:solidFill>
                <a:latin typeface="+mj-lt"/>
              </a:rPr>
              <a:t>*Metas inconclusas.</a:t>
            </a:r>
          </a:p>
          <a:p>
            <a:r>
              <a:rPr lang="es-VE" sz="2800" dirty="0" smtClean="0">
                <a:solidFill>
                  <a:schemeClr val="accent4">
                    <a:lumMod val="20000"/>
                    <a:lumOff val="80000"/>
                  </a:schemeClr>
                </a:solidFill>
                <a:latin typeface="+mj-lt"/>
              </a:rPr>
              <a:t>*Indicio a la promiscuidad.</a:t>
            </a:r>
          </a:p>
          <a:p>
            <a:r>
              <a:rPr lang="es-VE" sz="2800" dirty="0" smtClean="0">
                <a:solidFill>
                  <a:schemeClr val="accent4">
                    <a:lumMod val="20000"/>
                    <a:lumOff val="80000"/>
                  </a:schemeClr>
                </a:solidFill>
                <a:latin typeface="+mj-lt"/>
              </a:rPr>
              <a:t>*En la adultez la mujer puede presentar poco estímulo y el hombre eyaculación precoz e impotencia.</a:t>
            </a:r>
          </a:p>
          <a:p>
            <a:pPr lvl="0" algn="ctr" eaLnBrk="0" fontAlgn="base" hangingPunct="0">
              <a:spcBef>
                <a:spcPct val="0"/>
              </a:spcBef>
              <a:spcAft>
                <a:spcPct val="0"/>
              </a:spcAft>
            </a:pPr>
            <a:endParaRPr kumimoji="0" lang="es-VE" sz="2800" b="0" i="0" u="none" strike="noStrike" cap="none" normalizeH="0" baseline="0" dirty="0" smtClean="0">
              <a:ln>
                <a:noFill/>
              </a:ln>
              <a:solidFill>
                <a:schemeClr val="accent4">
                  <a:lumMod val="20000"/>
                  <a:lumOff val="80000"/>
                </a:schemeClr>
              </a:solidFill>
              <a:effectLst/>
              <a:latin typeface="Arial" pitchFamily="34" charset="0"/>
            </a:endParaRPr>
          </a:p>
        </p:txBody>
      </p:sp>
      <p:pic>
        <p:nvPicPr>
          <p:cNvPr id="3" name="Picture 6"/>
          <p:cNvPicPr>
            <a:picLocks noChangeAspect="1" noChangeArrowheads="1"/>
          </p:cNvPicPr>
          <p:nvPr/>
        </p:nvPicPr>
        <p:blipFill>
          <a:blip r:embed="rId2"/>
          <a:srcRect/>
          <a:stretch>
            <a:fillRect/>
          </a:stretch>
        </p:blipFill>
        <p:spPr bwMode="auto">
          <a:xfrm>
            <a:off x="6643702" y="4857760"/>
            <a:ext cx="1743075" cy="1714512"/>
          </a:xfrm>
          <a:prstGeom prst="rect">
            <a:avLst/>
          </a:prstGeom>
          <a:noFill/>
          <a:ln w="9525">
            <a:noFill/>
            <a:miter lim="800000"/>
            <a:headEnd/>
            <a:tailEnd/>
          </a:ln>
          <a:effectLst/>
        </p:spPr>
      </p:pic>
      <p:pic>
        <p:nvPicPr>
          <p:cNvPr id="6" name="Picture 2"/>
          <p:cNvPicPr>
            <a:picLocks noChangeAspect="1" noChangeArrowheads="1"/>
          </p:cNvPicPr>
          <p:nvPr/>
        </p:nvPicPr>
        <p:blipFill>
          <a:blip r:embed="rId3"/>
          <a:srcRect/>
          <a:stretch>
            <a:fillRect/>
          </a:stretch>
        </p:blipFill>
        <p:spPr bwMode="auto">
          <a:xfrm>
            <a:off x="785786" y="4857760"/>
            <a:ext cx="2143140" cy="1785950"/>
          </a:xfrm>
          <a:prstGeom prst="rect">
            <a:avLst/>
          </a:prstGeom>
          <a:noFill/>
          <a:ln w="9525">
            <a:noFill/>
            <a:miter lim="800000"/>
            <a:headEnd/>
            <a:tailEnd/>
          </a:ln>
          <a:effectLst/>
        </p:spPr>
      </p:pic>
      <p:pic>
        <p:nvPicPr>
          <p:cNvPr id="7" name="6 Imagen" descr="https://encrypted-tbn1.gstatic.com/images?q=tbn:ANd9GcSxx_yiUY1H8YVttExgHmcLH5dvRgyp5oy98qekEvMyB7zp1rAA"/>
          <p:cNvPicPr/>
          <p:nvPr/>
        </p:nvPicPr>
        <p:blipFill>
          <a:blip r:embed="rId4"/>
          <a:srcRect/>
          <a:stretch>
            <a:fillRect/>
          </a:stretch>
        </p:blipFill>
        <p:spPr bwMode="auto">
          <a:xfrm>
            <a:off x="3571868" y="4857760"/>
            <a:ext cx="2428892" cy="1724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srcRect/>
          <a:stretch>
            <a:fillRect/>
          </a:stretch>
        </p:blipFill>
        <p:spPr bwMode="auto">
          <a:xfrm>
            <a:off x="7812360" y="0"/>
            <a:ext cx="1331640" cy="6858000"/>
          </a:xfrm>
          <a:prstGeom prst="rect">
            <a:avLst/>
          </a:prstGeom>
          <a:noFill/>
          <a:ln w="9525">
            <a:noFill/>
            <a:miter lim="800000"/>
            <a:headEnd/>
            <a:tailEnd/>
          </a:ln>
          <a:effectLst/>
        </p:spPr>
      </p:pic>
      <p:sp>
        <p:nvSpPr>
          <p:cNvPr id="3073" name="Rectangle 1"/>
          <p:cNvSpPr>
            <a:spLocks noChangeArrowheads="1"/>
          </p:cNvSpPr>
          <p:nvPr/>
        </p:nvSpPr>
        <p:spPr bwMode="auto">
          <a:xfrm>
            <a:off x="107504" y="316506"/>
            <a:ext cx="7536330" cy="70480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s-VE" sz="2800" b="1" dirty="0" smtClean="0">
              <a:solidFill>
                <a:schemeClr val="accent4">
                  <a:lumMod val="20000"/>
                  <a:lumOff val="80000"/>
                </a:schemeClr>
              </a:solidFill>
            </a:endParaRPr>
          </a:p>
          <a:p>
            <a:pPr algn="ctr"/>
            <a:r>
              <a:rPr lang="es-VE" sz="3200" b="1" dirty="0" smtClean="0">
                <a:solidFill>
                  <a:srgbClr val="FFC000"/>
                </a:solidFill>
              </a:rPr>
              <a:t>¿ </a:t>
            </a:r>
            <a:r>
              <a:rPr lang="es-VE" sz="3200" b="1" dirty="0" smtClean="0">
                <a:solidFill>
                  <a:srgbClr val="FFC000"/>
                </a:solidFill>
              </a:rPr>
              <a:t>QUIÉN TIENE LA RESPONSABILIDAD?</a:t>
            </a:r>
          </a:p>
          <a:p>
            <a:endParaRPr lang="es-VE" sz="2800" dirty="0" smtClean="0">
              <a:solidFill>
                <a:schemeClr val="accent4">
                  <a:lumMod val="20000"/>
                  <a:lumOff val="80000"/>
                </a:schemeClr>
              </a:solidFill>
            </a:endParaRPr>
          </a:p>
          <a:p>
            <a:r>
              <a:rPr lang="es-VE" sz="2800" dirty="0" smtClean="0">
                <a:solidFill>
                  <a:schemeClr val="accent4">
                    <a:lumMod val="20000"/>
                    <a:lumOff val="80000"/>
                  </a:schemeClr>
                </a:solidFill>
              </a:rPr>
              <a:t>   </a:t>
            </a:r>
            <a:r>
              <a:rPr lang="es-VE" sz="2800" dirty="0" smtClean="0">
                <a:solidFill>
                  <a:schemeClr val="accent4">
                    <a:lumMod val="20000"/>
                    <a:lumOff val="80000"/>
                  </a:schemeClr>
                </a:solidFill>
              </a:rPr>
              <a:t>   </a:t>
            </a:r>
            <a:r>
              <a:rPr lang="es-VE" sz="2800" dirty="0" smtClean="0">
                <a:solidFill>
                  <a:schemeClr val="accent4">
                    <a:lumMod val="20000"/>
                    <a:lumOff val="80000"/>
                  </a:schemeClr>
                </a:solidFill>
                <a:latin typeface="+mj-lt"/>
              </a:rPr>
              <a:t>83% DE LOS HOMBRES DICE : AMBOS</a:t>
            </a:r>
          </a:p>
          <a:p>
            <a:r>
              <a:rPr lang="es-VE" sz="2800" dirty="0" smtClean="0">
                <a:solidFill>
                  <a:schemeClr val="accent4">
                    <a:lumMod val="20000"/>
                    <a:lumOff val="80000"/>
                  </a:schemeClr>
                </a:solidFill>
                <a:latin typeface="+mj-lt"/>
              </a:rPr>
              <a:t>       74% DE LAS MUJERES DICE : AMBOS</a:t>
            </a:r>
          </a:p>
          <a:p>
            <a:r>
              <a:rPr lang="es-VE" sz="2800" dirty="0" smtClean="0">
                <a:solidFill>
                  <a:schemeClr val="accent4">
                    <a:lumMod val="20000"/>
                    <a:lumOff val="80000"/>
                  </a:schemeClr>
                </a:solidFill>
                <a:latin typeface="+mj-lt"/>
              </a:rPr>
              <a:t>      </a:t>
            </a:r>
          </a:p>
          <a:p>
            <a:pPr algn="just"/>
            <a:r>
              <a:rPr lang="es-VE" sz="2400" dirty="0" smtClean="0">
                <a:solidFill>
                  <a:schemeClr val="accent4">
                    <a:lumMod val="20000"/>
                    <a:lumOff val="80000"/>
                  </a:schemeClr>
                </a:solidFill>
                <a:latin typeface="+mj-lt"/>
              </a:rPr>
              <a:t>     Desde el punto de vista cultural la mujer tiene más que perder que el hombre en lo que concierne a relaciones sexuales pre-maritales y es ella quien lleva la mayor parte de la culpa ( Van </a:t>
            </a:r>
            <a:r>
              <a:rPr lang="es-VE" sz="2400" dirty="0" err="1" smtClean="0">
                <a:solidFill>
                  <a:schemeClr val="accent4">
                    <a:lumMod val="20000"/>
                    <a:lumOff val="80000"/>
                  </a:schemeClr>
                </a:solidFill>
                <a:latin typeface="+mj-lt"/>
              </a:rPr>
              <a:t>Pelt</a:t>
            </a:r>
            <a:r>
              <a:rPr lang="es-VE" sz="2400" dirty="0" smtClean="0">
                <a:solidFill>
                  <a:schemeClr val="accent4">
                    <a:lumMod val="20000"/>
                    <a:lumOff val="80000"/>
                  </a:schemeClr>
                </a:solidFill>
                <a:latin typeface="+mj-lt"/>
              </a:rPr>
              <a:t>).</a:t>
            </a:r>
          </a:p>
          <a:p>
            <a:pPr algn="just"/>
            <a:r>
              <a:rPr lang="es-VE" sz="2400" dirty="0" smtClean="0">
                <a:solidFill>
                  <a:schemeClr val="accent4">
                    <a:lumMod val="20000"/>
                    <a:lumOff val="80000"/>
                  </a:schemeClr>
                </a:solidFill>
                <a:latin typeface="+mj-lt"/>
              </a:rPr>
              <a:t>Razones:</a:t>
            </a:r>
          </a:p>
          <a:p>
            <a:pPr algn="just"/>
            <a:r>
              <a:rPr lang="es-VE" sz="2400" dirty="0" smtClean="0">
                <a:solidFill>
                  <a:schemeClr val="accent4">
                    <a:lumMod val="20000"/>
                    <a:lumOff val="80000"/>
                  </a:schemeClr>
                </a:solidFill>
                <a:latin typeface="+mj-lt"/>
              </a:rPr>
              <a:t>  - La mujeres pueden controlar sus impulsos sexuales con mayor facilidad que los hombres.</a:t>
            </a:r>
          </a:p>
          <a:p>
            <a:pPr algn="just"/>
            <a:r>
              <a:rPr lang="es-VE" sz="2400" dirty="0" smtClean="0">
                <a:solidFill>
                  <a:schemeClr val="accent4">
                    <a:lumMod val="20000"/>
                    <a:lumOff val="80000"/>
                  </a:schemeClr>
                </a:solidFill>
                <a:latin typeface="+mj-lt"/>
              </a:rPr>
              <a:t>  - La mujer corre el riesgo de quedar embarazada.</a:t>
            </a:r>
          </a:p>
          <a:p>
            <a:pPr lvl="0" algn="ctr" eaLnBrk="0" fontAlgn="base" hangingPunct="0">
              <a:spcBef>
                <a:spcPct val="0"/>
              </a:spcBef>
              <a:spcAft>
                <a:spcPct val="0"/>
              </a:spcAft>
            </a:pPr>
            <a:endParaRPr lang="es-VE" sz="2800" dirty="0" smtClean="0">
              <a:solidFill>
                <a:schemeClr val="accent4">
                  <a:lumMod val="20000"/>
                  <a:lumOff val="80000"/>
                </a:schemeClr>
              </a:solidFill>
            </a:endParaRPr>
          </a:p>
          <a:p>
            <a:pPr lvl="0" algn="ctr" eaLnBrk="0" fontAlgn="base" hangingPunct="0">
              <a:spcBef>
                <a:spcPct val="0"/>
              </a:spcBef>
              <a:spcAft>
                <a:spcPct val="0"/>
              </a:spcAft>
            </a:pPr>
            <a:endParaRPr kumimoji="0" lang="es-VE" sz="2800" b="0" i="0" u="none" strike="noStrike" cap="none" normalizeH="0" baseline="0" dirty="0" smtClean="0">
              <a:ln>
                <a:noFill/>
              </a:ln>
              <a:solidFill>
                <a:schemeClr val="accent4">
                  <a:lumMod val="20000"/>
                  <a:lumOff val="80000"/>
                </a:schemeClr>
              </a:solidFill>
              <a:effectLst/>
              <a:latin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285720" y="-360602"/>
            <a:ext cx="8501122" cy="69865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endParaRPr lang="es-VE" sz="2800" b="1" dirty="0" smtClean="0">
              <a:solidFill>
                <a:schemeClr val="bg1"/>
              </a:solidFill>
            </a:endParaRPr>
          </a:p>
          <a:p>
            <a:pPr algn="ctr"/>
            <a:endParaRPr lang="es-VE" sz="2800" b="1" dirty="0">
              <a:solidFill>
                <a:schemeClr val="bg1"/>
              </a:solidFill>
            </a:endParaRPr>
          </a:p>
          <a:p>
            <a:pPr algn="ctr"/>
            <a:endParaRPr lang="es-VE" sz="2800" b="1" dirty="0" smtClean="0">
              <a:solidFill>
                <a:schemeClr val="accent4">
                  <a:lumMod val="20000"/>
                  <a:lumOff val="80000"/>
                </a:schemeClr>
              </a:solidFill>
            </a:endParaRPr>
          </a:p>
          <a:p>
            <a:pPr algn="ctr"/>
            <a:r>
              <a:rPr lang="es-VE" sz="2800" b="1" dirty="0" smtClean="0">
                <a:solidFill>
                  <a:srgbClr val="FFC000"/>
                </a:solidFill>
              </a:rPr>
              <a:t>NORMAS PARA CONTROLAR LAS EXPRESIONES DE AFECTO:</a:t>
            </a:r>
          </a:p>
          <a:p>
            <a:r>
              <a:rPr lang="es-VE" sz="2800" dirty="0" smtClean="0">
                <a:solidFill>
                  <a:schemeClr val="accent4">
                    <a:lumMod val="20000"/>
                    <a:lumOff val="80000"/>
                  </a:schemeClr>
                </a:solidFill>
              </a:rPr>
              <a:t/>
            </a:r>
            <a:br>
              <a:rPr lang="es-VE" sz="2800" dirty="0" smtClean="0">
                <a:solidFill>
                  <a:schemeClr val="accent4">
                    <a:lumMod val="20000"/>
                    <a:lumOff val="80000"/>
                  </a:schemeClr>
                </a:solidFill>
              </a:rPr>
            </a:br>
            <a:r>
              <a:rPr lang="es-VE" sz="2800" dirty="0" smtClean="0">
                <a:solidFill>
                  <a:schemeClr val="accent4">
                    <a:lumMod val="20000"/>
                    <a:lumOff val="80000"/>
                  </a:schemeClr>
                </a:solidFill>
              </a:rPr>
              <a:t>   </a:t>
            </a:r>
            <a:r>
              <a:rPr lang="es-VE" sz="2800" dirty="0" smtClean="0">
                <a:solidFill>
                  <a:schemeClr val="accent4">
                    <a:lumMod val="20000"/>
                    <a:lumOff val="80000"/>
                  </a:schemeClr>
                </a:solidFill>
                <a:latin typeface="+mj-lt"/>
              </a:rPr>
              <a:t> * Aplicando los frenos. </a:t>
            </a:r>
            <a:br>
              <a:rPr lang="es-VE" sz="2800" dirty="0" smtClean="0">
                <a:solidFill>
                  <a:schemeClr val="accent4">
                    <a:lumMod val="20000"/>
                    <a:lumOff val="80000"/>
                  </a:schemeClr>
                </a:solidFill>
                <a:latin typeface="+mj-lt"/>
              </a:rPr>
            </a:br>
            <a:r>
              <a:rPr lang="es-VE" sz="2800" dirty="0" smtClean="0">
                <a:solidFill>
                  <a:schemeClr val="accent4">
                    <a:lumMod val="20000"/>
                    <a:lumOff val="80000"/>
                  </a:schemeClr>
                </a:solidFill>
                <a:latin typeface="+mj-lt"/>
              </a:rPr>
              <a:t>    * Actúa con honradez. </a:t>
            </a:r>
            <a:br>
              <a:rPr lang="es-VE" sz="2800" dirty="0" smtClean="0">
                <a:solidFill>
                  <a:schemeClr val="accent4">
                    <a:lumMod val="20000"/>
                    <a:lumOff val="80000"/>
                  </a:schemeClr>
                </a:solidFill>
                <a:latin typeface="+mj-lt"/>
              </a:rPr>
            </a:br>
            <a:r>
              <a:rPr lang="es-VE" sz="2800" dirty="0" smtClean="0">
                <a:solidFill>
                  <a:schemeClr val="accent4">
                    <a:lumMod val="20000"/>
                    <a:lumOff val="80000"/>
                  </a:schemeClr>
                </a:solidFill>
                <a:latin typeface="+mj-lt"/>
              </a:rPr>
              <a:t>    * Niégate con sinceridad y cortesía.</a:t>
            </a:r>
            <a:br>
              <a:rPr lang="es-VE" sz="2800" dirty="0" smtClean="0">
                <a:solidFill>
                  <a:schemeClr val="accent4">
                    <a:lumMod val="20000"/>
                    <a:lumOff val="80000"/>
                  </a:schemeClr>
                </a:solidFill>
                <a:latin typeface="+mj-lt"/>
              </a:rPr>
            </a:br>
            <a:r>
              <a:rPr lang="es-VE" sz="2800" dirty="0" smtClean="0">
                <a:solidFill>
                  <a:schemeClr val="accent4">
                    <a:lumMod val="20000"/>
                    <a:lumOff val="80000"/>
                  </a:schemeClr>
                </a:solidFill>
                <a:latin typeface="+mj-lt"/>
              </a:rPr>
              <a:t>    * Sigue hablando mantén una conversación   interesante.</a:t>
            </a:r>
            <a:br>
              <a:rPr lang="es-VE" sz="2800" dirty="0" smtClean="0">
                <a:solidFill>
                  <a:schemeClr val="accent4">
                    <a:lumMod val="20000"/>
                    <a:lumOff val="80000"/>
                  </a:schemeClr>
                </a:solidFill>
                <a:latin typeface="+mj-lt"/>
              </a:rPr>
            </a:br>
            <a:r>
              <a:rPr lang="es-VE" sz="2800" dirty="0" smtClean="0">
                <a:solidFill>
                  <a:schemeClr val="accent4">
                    <a:lumMod val="20000"/>
                    <a:lumOff val="80000"/>
                  </a:schemeClr>
                </a:solidFill>
                <a:latin typeface="+mj-lt"/>
              </a:rPr>
              <a:t>    * Evita situaciones que inviten a caricias atrevidas.</a:t>
            </a:r>
            <a:br>
              <a:rPr lang="es-VE" sz="2800" dirty="0" smtClean="0">
                <a:solidFill>
                  <a:schemeClr val="accent4">
                    <a:lumMod val="20000"/>
                    <a:lumOff val="80000"/>
                  </a:schemeClr>
                </a:solidFill>
                <a:latin typeface="+mj-lt"/>
              </a:rPr>
            </a:br>
            <a:r>
              <a:rPr lang="es-VE" sz="2800" dirty="0" smtClean="0">
                <a:solidFill>
                  <a:schemeClr val="accent4">
                    <a:lumMod val="20000"/>
                    <a:lumOff val="80000"/>
                  </a:schemeClr>
                </a:solidFill>
                <a:latin typeface="+mj-lt"/>
              </a:rPr>
              <a:t>    * Planea correctamente las salidas. ( en parejas o en grupos).</a:t>
            </a:r>
            <a:br>
              <a:rPr lang="es-VE" sz="2800" dirty="0" smtClean="0">
                <a:solidFill>
                  <a:schemeClr val="accent4">
                    <a:lumMod val="20000"/>
                    <a:lumOff val="80000"/>
                  </a:schemeClr>
                </a:solidFill>
                <a:latin typeface="+mj-lt"/>
              </a:rPr>
            </a:br>
            <a:r>
              <a:rPr lang="es-VE" sz="2800" dirty="0" smtClean="0">
                <a:solidFill>
                  <a:schemeClr val="accent4">
                    <a:lumMod val="20000"/>
                    <a:lumOff val="80000"/>
                  </a:schemeClr>
                </a:solidFill>
                <a:latin typeface="+mj-lt"/>
              </a:rPr>
              <a:t>    * Da a conocer tus actitudes desde el inicio.</a:t>
            </a:r>
            <a:br>
              <a:rPr lang="es-VE" sz="2800" dirty="0" smtClean="0">
                <a:solidFill>
                  <a:schemeClr val="accent4">
                    <a:lumMod val="20000"/>
                    <a:lumOff val="80000"/>
                  </a:schemeClr>
                </a:solidFill>
                <a:latin typeface="+mj-lt"/>
              </a:rPr>
            </a:br>
            <a:r>
              <a:rPr lang="es-VE" sz="2800" dirty="0" smtClean="0">
                <a:solidFill>
                  <a:schemeClr val="accent4">
                    <a:lumMod val="20000"/>
                    <a:lumOff val="80000"/>
                  </a:schemeClr>
                </a:solidFill>
                <a:latin typeface="+mj-lt"/>
              </a:rPr>
              <a:t>   </a:t>
            </a:r>
            <a:endParaRPr kumimoji="0" lang="es-VE" sz="2800" b="0" i="0" u="none" strike="noStrike" cap="none" normalizeH="0" baseline="0" dirty="0" smtClean="0">
              <a:ln>
                <a:noFill/>
              </a:ln>
              <a:solidFill>
                <a:schemeClr val="accent4">
                  <a:lumMod val="20000"/>
                  <a:lumOff val="80000"/>
                </a:schemeClr>
              </a:solidFill>
              <a:effectLst/>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372200" y="1641255"/>
            <a:ext cx="2029148" cy="16561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285720" y="-360602"/>
            <a:ext cx="8501122" cy="63401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nSpc>
                <a:spcPct val="150000"/>
              </a:lnSpc>
            </a:pPr>
            <a:r>
              <a:rPr lang="es-VE" sz="2800" dirty="0" smtClean="0">
                <a:solidFill>
                  <a:schemeClr val="bg1"/>
                </a:solidFill>
              </a:rPr>
              <a:t>   </a:t>
            </a:r>
          </a:p>
          <a:p>
            <a:pPr>
              <a:lnSpc>
                <a:spcPct val="150000"/>
              </a:lnSpc>
            </a:pPr>
            <a:endParaRPr lang="es-VE" sz="2800" dirty="0">
              <a:solidFill>
                <a:schemeClr val="bg1"/>
              </a:solidFill>
            </a:endParaRPr>
          </a:p>
          <a:p>
            <a:pPr>
              <a:lnSpc>
                <a:spcPct val="150000"/>
              </a:lnSpc>
            </a:pPr>
            <a:r>
              <a:rPr lang="es-VE" sz="2800" dirty="0" smtClean="0">
                <a:solidFill>
                  <a:schemeClr val="bg1"/>
                </a:solidFill>
                <a:latin typeface="+mj-lt"/>
              </a:rPr>
              <a:t>    </a:t>
            </a:r>
          </a:p>
          <a:p>
            <a:pPr>
              <a:lnSpc>
                <a:spcPct val="150000"/>
              </a:lnSpc>
            </a:pPr>
            <a:r>
              <a:rPr lang="es-VE" sz="2800" dirty="0" smtClean="0">
                <a:solidFill>
                  <a:schemeClr val="bg1"/>
                </a:solidFill>
                <a:latin typeface="+mj-lt"/>
              </a:rPr>
              <a:t> </a:t>
            </a:r>
            <a:r>
              <a:rPr lang="es-VE" sz="2800" dirty="0" smtClean="0">
                <a:solidFill>
                  <a:schemeClr val="bg1"/>
                </a:solidFill>
                <a:latin typeface="+mj-lt"/>
              </a:rPr>
              <a:t>    </a:t>
            </a:r>
            <a:r>
              <a:rPr lang="es-VE" sz="2800" dirty="0" smtClean="0">
                <a:solidFill>
                  <a:schemeClr val="accent4">
                    <a:lumMod val="20000"/>
                    <a:lumOff val="80000"/>
                  </a:schemeClr>
                </a:solidFill>
                <a:latin typeface="+mj-lt"/>
              </a:rPr>
              <a:t>* </a:t>
            </a:r>
            <a:r>
              <a:rPr lang="es-VE" sz="2800" dirty="0" smtClean="0">
                <a:solidFill>
                  <a:schemeClr val="accent4">
                    <a:lumMod val="20000"/>
                    <a:lumOff val="80000"/>
                  </a:schemeClr>
                </a:solidFill>
                <a:latin typeface="+mj-lt"/>
              </a:rPr>
              <a:t>Regresa temprano a tu casa</a:t>
            </a:r>
            <a:r>
              <a:rPr lang="es-VE" sz="2800" dirty="0" smtClean="0">
                <a:solidFill>
                  <a:schemeClr val="accent4">
                    <a:lumMod val="20000"/>
                    <a:lumOff val="80000"/>
                  </a:schemeClr>
                </a:solidFill>
                <a:latin typeface="+mj-lt"/>
              </a:rPr>
              <a:t>.</a:t>
            </a:r>
            <a:r>
              <a:rPr lang="es-VE" sz="2800" dirty="0" smtClean="0">
                <a:solidFill>
                  <a:schemeClr val="accent4">
                    <a:lumMod val="20000"/>
                    <a:lumOff val="80000"/>
                  </a:schemeClr>
                </a:solidFill>
                <a:latin typeface="+mj-lt"/>
              </a:rPr>
              <a:t/>
            </a:r>
            <a:br>
              <a:rPr lang="es-VE" sz="2800" dirty="0" smtClean="0">
                <a:solidFill>
                  <a:schemeClr val="accent4">
                    <a:lumMod val="20000"/>
                    <a:lumOff val="80000"/>
                  </a:schemeClr>
                </a:solidFill>
                <a:latin typeface="+mj-lt"/>
              </a:rPr>
            </a:br>
            <a:r>
              <a:rPr lang="es-VE" sz="2800" dirty="0" smtClean="0">
                <a:solidFill>
                  <a:schemeClr val="accent4">
                    <a:lumMod val="20000"/>
                    <a:lumOff val="80000"/>
                  </a:schemeClr>
                </a:solidFill>
                <a:latin typeface="+mj-lt"/>
              </a:rPr>
              <a:t>    * No estimules las caricias atrevidas por tu manera   de vestir o tus acciones</a:t>
            </a:r>
            <a:r>
              <a:rPr lang="es-VE" sz="2800" dirty="0" smtClean="0">
                <a:solidFill>
                  <a:schemeClr val="accent4">
                    <a:lumMod val="20000"/>
                    <a:lumOff val="80000"/>
                  </a:schemeClr>
                </a:solidFill>
                <a:latin typeface="+mj-lt"/>
              </a:rPr>
              <a:t>.</a:t>
            </a:r>
            <a:r>
              <a:rPr lang="es-VE" sz="2800" dirty="0" smtClean="0">
                <a:solidFill>
                  <a:schemeClr val="accent4">
                    <a:lumMod val="20000"/>
                    <a:lumOff val="80000"/>
                  </a:schemeClr>
                </a:solidFill>
                <a:latin typeface="+mj-lt"/>
              </a:rPr>
              <a:t/>
            </a:r>
            <a:br>
              <a:rPr lang="es-VE" sz="2800" dirty="0" smtClean="0">
                <a:solidFill>
                  <a:schemeClr val="accent4">
                    <a:lumMod val="20000"/>
                    <a:lumOff val="80000"/>
                  </a:schemeClr>
                </a:solidFill>
                <a:latin typeface="+mj-lt"/>
              </a:rPr>
            </a:br>
            <a:r>
              <a:rPr lang="es-VE" sz="2800" dirty="0" smtClean="0">
                <a:solidFill>
                  <a:schemeClr val="accent4">
                    <a:lumMod val="20000"/>
                    <a:lumOff val="80000"/>
                  </a:schemeClr>
                </a:solidFill>
                <a:latin typeface="+mj-lt"/>
              </a:rPr>
              <a:t>    * No prolongues la despedida.</a:t>
            </a:r>
            <a:br>
              <a:rPr lang="es-VE" sz="2800" dirty="0" smtClean="0">
                <a:solidFill>
                  <a:schemeClr val="accent4">
                    <a:lumMod val="20000"/>
                    <a:lumOff val="80000"/>
                  </a:schemeClr>
                </a:solidFill>
                <a:latin typeface="+mj-lt"/>
              </a:rPr>
            </a:br>
            <a:r>
              <a:rPr lang="es-VE" sz="2800" dirty="0" smtClean="0">
                <a:solidFill>
                  <a:schemeClr val="accent4">
                    <a:lumMod val="20000"/>
                    <a:lumOff val="80000"/>
                  </a:schemeClr>
                </a:solidFill>
                <a:latin typeface="+mj-lt"/>
              </a:rPr>
              <a:t>    * Lugar y tiempo apropiados.</a:t>
            </a:r>
            <a:br>
              <a:rPr lang="es-VE" sz="2800" dirty="0" smtClean="0">
                <a:solidFill>
                  <a:schemeClr val="accent4">
                    <a:lumMod val="20000"/>
                    <a:lumOff val="80000"/>
                  </a:schemeClr>
                </a:solidFill>
                <a:latin typeface="+mj-lt"/>
              </a:rPr>
            </a:br>
            <a:r>
              <a:rPr lang="es-VE" sz="2800" dirty="0" smtClean="0">
                <a:solidFill>
                  <a:schemeClr val="accent4">
                    <a:lumMod val="20000"/>
                    <a:lumOff val="80000"/>
                  </a:schemeClr>
                </a:solidFill>
                <a:latin typeface="+mj-lt"/>
              </a:rPr>
              <a:t>    * Encomienda tu vida a DIOS.</a:t>
            </a:r>
          </a:p>
          <a:p>
            <a:pPr lvl="0" algn="ctr" eaLnBrk="0" fontAlgn="base" hangingPunct="0">
              <a:spcBef>
                <a:spcPct val="0"/>
              </a:spcBef>
              <a:spcAft>
                <a:spcPct val="0"/>
              </a:spcAft>
            </a:pPr>
            <a:endParaRPr kumimoji="0" lang="es-VE" sz="2800" b="0" i="0" u="none" strike="noStrike" cap="none" normalizeH="0" baseline="0" dirty="0" smtClean="0">
              <a:ln>
                <a:noFill/>
              </a:ln>
              <a:solidFill>
                <a:schemeClr val="accent4">
                  <a:lumMod val="20000"/>
                  <a:lumOff val="80000"/>
                </a:schemeClr>
              </a:solidFill>
              <a:effectLst/>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715008" y="3500438"/>
            <a:ext cx="2835796" cy="22733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357158" y="140594"/>
            <a:ext cx="8429684" cy="46166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endParaRPr lang="es-VE" sz="2800" dirty="0" smtClean="0">
              <a:solidFill>
                <a:schemeClr val="bg1"/>
              </a:solidFill>
            </a:endParaRPr>
          </a:p>
          <a:p>
            <a:pPr algn="ctr"/>
            <a:endParaRPr lang="es-VE" sz="2800" dirty="0" smtClean="0">
              <a:solidFill>
                <a:schemeClr val="accent4">
                  <a:lumMod val="20000"/>
                  <a:lumOff val="80000"/>
                </a:schemeClr>
              </a:solidFill>
            </a:endParaRPr>
          </a:p>
          <a:p>
            <a:pPr algn="ctr"/>
            <a:r>
              <a:rPr lang="es-VE" sz="2800" dirty="0" smtClean="0">
                <a:solidFill>
                  <a:srgbClr val="FFC000"/>
                </a:solidFill>
              </a:rPr>
              <a:t>RECOMENDACIONES</a:t>
            </a:r>
            <a:endParaRPr lang="es-VE" sz="2800" dirty="0" smtClean="0">
              <a:solidFill>
                <a:srgbClr val="FFC000"/>
              </a:solidFill>
            </a:endParaRPr>
          </a:p>
          <a:p>
            <a:endParaRPr lang="es-VE" sz="2800" dirty="0" smtClean="0">
              <a:solidFill>
                <a:schemeClr val="accent4">
                  <a:lumMod val="20000"/>
                  <a:lumOff val="80000"/>
                </a:schemeClr>
              </a:solidFill>
            </a:endParaRPr>
          </a:p>
          <a:p>
            <a:pPr algn="just">
              <a:lnSpc>
                <a:spcPct val="150000"/>
              </a:lnSpc>
            </a:pPr>
            <a:r>
              <a:rPr lang="es-VE" sz="2800" dirty="0" smtClean="0">
                <a:solidFill>
                  <a:schemeClr val="accent4">
                    <a:lumMod val="20000"/>
                    <a:lumOff val="80000"/>
                  </a:schemeClr>
                </a:solidFill>
              </a:rPr>
              <a:t>- </a:t>
            </a:r>
            <a:r>
              <a:rPr lang="es-VE" sz="2800" dirty="0" smtClean="0">
                <a:solidFill>
                  <a:schemeClr val="accent4">
                    <a:lumMod val="20000"/>
                    <a:lumOff val="80000"/>
                  </a:schemeClr>
                </a:solidFill>
                <a:latin typeface="+mj-lt"/>
              </a:rPr>
              <a:t>Actuar con asertividad para aplicar el freno, aprender a decir no y seguir normas controladoras de la expresión afecto.</a:t>
            </a:r>
          </a:p>
          <a:p>
            <a:r>
              <a:rPr lang="es-VE" sz="2800" dirty="0" smtClean="0">
                <a:solidFill>
                  <a:schemeClr val="accent4">
                    <a:lumMod val="20000"/>
                    <a:lumOff val="80000"/>
                  </a:schemeClr>
                </a:solidFill>
                <a:latin typeface="+mj-lt"/>
              </a:rPr>
              <a:t> </a:t>
            </a:r>
          </a:p>
          <a:p>
            <a:pPr lvl="0" algn="ctr" eaLnBrk="0" fontAlgn="base" hangingPunct="0">
              <a:spcBef>
                <a:spcPct val="0"/>
              </a:spcBef>
              <a:spcAft>
                <a:spcPct val="0"/>
              </a:spcAft>
            </a:pPr>
            <a:endParaRPr kumimoji="0" lang="es-VE" sz="2800" b="0" i="0" u="none" strike="noStrike" cap="none" normalizeH="0" baseline="0" dirty="0" smtClean="0">
              <a:ln>
                <a:noFill/>
              </a:ln>
              <a:solidFill>
                <a:schemeClr val="accent4">
                  <a:lumMod val="20000"/>
                  <a:lumOff val="80000"/>
                </a:schemeClr>
              </a:solidFill>
              <a:effectLst/>
              <a:latin typeface="Arial" pitchFamily="34" charset="0"/>
            </a:endParaRPr>
          </a:p>
        </p:txBody>
      </p:sp>
      <p:pic>
        <p:nvPicPr>
          <p:cNvPr id="34818" name="Picture 2"/>
          <p:cNvPicPr>
            <a:picLocks noChangeAspect="1" noChangeArrowheads="1"/>
          </p:cNvPicPr>
          <p:nvPr/>
        </p:nvPicPr>
        <p:blipFill>
          <a:blip r:embed="rId2"/>
          <a:srcRect/>
          <a:stretch>
            <a:fillRect/>
          </a:stretch>
        </p:blipFill>
        <p:spPr bwMode="auto">
          <a:xfrm rot="20090966">
            <a:off x="963895" y="4438355"/>
            <a:ext cx="2421487" cy="1714512"/>
          </a:xfrm>
          <a:prstGeom prst="rect">
            <a:avLst/>
          </a:prstGeom>
          <a:noFill/>
          <a:ln w="9525">
            <a:noFill/>
            <a:miter lim="800000"/>
            <a:headEnd/>
            <a:tailEnd/>
          </a:ln>
          <a:effectLst/>
        </p:spPr>
      </p:pic>
      <p:pic>
        <p:nvPicPr>
          <p:cNvPr id="34819" name="Picture 3"/>
          <p:cNvPicPr>
            <a:picLocks noChangeAspect="1" noChangeArrowheads="1"/>
          </p:cNvPicPr>
          <p:nvPr/>
        </p:nvPicPr>
        <p:blipFill>
          <a:blip r:embed="rId3"/>
          <a:srcRect/>
          <a:stretch>
            <a:fillRect/>
          </a:stretch>
        </p:blipFill>
        <p:spPr bwMode="auto">
          <a:xfrm>
            <a:off x="4572247" y="3418871"/>
            <a:ext cx="3357586" cy="31432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908720"/>
            <a:ext cx="5770708" cy="5415880"/>
          </a:xfrm>
        </p:spPr>
        <p:txBody>
          <a:bodyPr/>
          <a:lstStyle/>
          <a:p>
            <a:pPr marL="0" indent="0">
              <a:buNone/>
            </a:pPr>
            <a:r>
              <a:rPr lang="es-VE" dirty="0" smtClean="0">
                <a:solidFill>
                  <a:schemeClr val="accent4">
                    <a:lumMod val="20000"/>
                    <a:lumOff val="80000"/>
                  </a:schemeClr>
                </a:solidFill>
                <a:latin typeface="+mj-lt"/>
              </a:rPr>
              <a:t>     Huye de las pasiones juveniles. Sigue la justicia, la fe, el amor, la paz; junto con los que invocan al Señor de limpio corazón </a:t>
            </a:r>
          </a:p>
          <a:p>
            <a:pPr marL="0" indent="0" algn="r">
              <a:buNone/>
            </a:pPr>
            <a:r>
              <a:rPr lang="es-VE" dirty="0" smtClean="0">
                <a:solidFill>
                  <a:schemeClr val="accent4">
                    <a:lumMod val="20000"/>
                    <a:lumOff val="80000"/>
                  </a:schemeClr>
                </a:solidFill>
                <a:latin typeface="+mj-lt"/>
              </a:rPr>
              <a:t>2 Timoteo 2:22</a:t>
            </a:r>
          </a:p>
          <a:p>
            <a:pPr marL="0" indent="0">
              <a:buNone/>
            </a:pPr>
            <a:endParaRPr lang="es-VE" dirty="0">
              <a:solidFill>
                <a:schemeClr val="accent4">
                  <a:lumMod val="20000"/>
                  <a:lumOff val="80000"/>
                </a:schemeClr>
              </a:solidFill>
              <a:latin typeface="+mj-lt"/>
            </a:endParaRPr>
          </a:p>
          <a:p>
            <a:pPr marL="0" indent="0">
              <a:buNone/>
            </a:pPr>
            <a:endParaRPr lang="es-VE" dirty="0" smtClean="0">
              <a:solidFill>
                <a:schemeClr val="accent4">
                  <a:lumMod val="20000"/>
                  <a:lumOff val="80000"/>
                </a:schemeClr>
              </a:solidFill>
              <a:latin typeface="+mj-lt"/>
            </a:endParaRPr>
          </a:p>
          <a:p>
            <a:pPr marL="0" indent="0">
              <a:buNone/>
            </a:pPr>
            <a:r>
              <a:rPr lang="es-VE" sz="2400" dirty="0" smtClean="0">
                <a:solidFill>
                  <a:schemeClr val="accent4">
                    <a:lumMod val="20000"/>
                    <a:lumOff val="80000"/>
                  </a:schemeClr>
                </a:solidFill>
                <a:latin typeface="+mj-lt"/>
              </a:rPr>
              <a:t>    Acuérdate de tú creador en los días de tú juventud, antes que vengan los días malos, y lleguen los años de los cuales digas; “No tengo en ellos contentamiento”.</a:t>
            </a:r>
          </a:p>
          <a:p>
            <a:pPr marL="0" indent="0" algn="r">
              <a:buNone/>
            </a:pPr>
            <a:r>
              <a:rPr lang="es-VE" sz="2400" dirty="0" smtClean="0">
                <a:solidFill>
                  <a:schemeClr val="accent4">
                    <a:lumMod val="20000"/>
                    <a:lumOff val="80000"/>
                  </a:schemeClr>
                </a:solidFill>
                <a:latin typeface="+mj-lt"/>
              </a:rPr>
              <a:t> Eclesiastés 12: 1</a:t>
            </a:r>
            <a:endParaRPr lang="es-VE" sz="2400" dirty="0">
              <a:solidFill>
                <a:schemeClr val="accent4">
                  <a:lumMod val="20000"/>
                  <a:lumOff val="80000"/>
                </a:schemeClr>
              </a:solidFill>
              <a:latin typeface="+mj-lt"/>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516216" y="0"/>
            <a:ext cx="2627784"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987552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20688"/>
            <a:ext cx="8229600" cy="5703912"/>
          </a:xfrm>
        </p:spPr>
        <p:txBody>
          <a:bodyPr/>
          <a:lstStyle/>
          <a:p>
            <a:pPr marL="0" indent="0">
              <a:buNone/>
            </a:pPr>
            <a:endParaRPr lang="es-VE" dirty="0" smtClean="0">
              <a:solidFill>
                <a:schemeClr val="accent4">
                  <a:lumMod val="20000"/>
                  <a:lumOff val="80000"/>
                </a:schemeClr>
              </a:solidFill>
            </a:endParaRPr>
          </a:p>
          <a:p>
            <a:pPr marL="0" indent="0">
              <a:buNone/>
            </a:pPr>
            <a:r>
              <a:rPr lang="es-VE" dirty="0" smtClean="0">
                <a:solidFill>
                  <a:schemeClr val="accent4">
                    <a:lumMod val="20000"/>
                    <a:lumOff val="80000"/>
                  </a:schemeClr>
                </a:solidFill>
                <a:latin typeface="+mj-lt"/>
              </a:rPr>
              <a:t>No permitas que ninguno menosprecie tú juventud; sino se ejemplo de los fieles en palabra, conducta, amor, espíritu, fe y pureza.</a:t>
            </a:r>
          </a:p>
          <a:p>
            <a:pPr marL="0" indent="0" algn="r">
              <a:buNone/>
            </a:pPr>
            <a:r>
              <a:rPr lang="es-VE" dirty="0" smtClean="0">
                <a:solidFill>
                  <a:schemeClr val="accent4">
                    <a:lumMod val="20000"/>
                    <a:lumOff val="80000"/>
                  </a:schemeClr>
                </a:solidFill>
                <a:latin typeface="+mj-lt"/>
              </a:rPr>
              <a:t>1 Timoteo 4:12</a:t>
            </a:r>
          </a:p>
          <a:p>
            <a:pPr marL="0" indent="0">
              <a:buNone/>
            </a:pPr>
            <a:endParaRPr lang="es-VE" dirty="0"/>
          </a:p>
          <a:p>
            <a:pPr marL="0" indent="0">
              <a:buNone/>
            </a:pPr>
            <a:endParaRPr lang="es-VE"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497" y="3068960"/>
            <a:ext cx="9159498" cy="37890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940653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VE" dirty="0" smtClean="0"/>
              <a:t> </a:t>
            </a:r>
            <a:r>
              <a:rPr lang="es-VE" sz="3600" dirty="0" smtClean="0">
                <a:solidFill>
                  <a:srgbClr val="FFC000"/>
                </a:solidFill>
              </a:rPr>
              <a:t>EL AMOR SEGÚN LA BIBLIA</a:t>
            </a:r>
            <a:endParaRPr lang="es-VE" sz="3600" dirty="0">
              <a:solidFill>
                <a:srgbClr val="FFC000"/>
              </a:solidFill>
            </a:endParaRPr>
          </a:p>
        </p:txBody>
      </p:sp>
      <p:sp>
        <p:nvSpPr>
          <p:cNvPr id="3" name="2 Marcador de contenido"/>
          <p:cNvSpPr>
            <a:spLocks noGrp="1"/>
          </p:cNvSpPr>
          <p:nvPr>
            <p:ph idx="1"/>
          </p:nvPr>
        </p:nvSpPr>
        <p:spPr/>
        <p:txBody>
          <a:bodyPr/>
          <a:lstStyle/>
          <a:p>
            <a:pPr>
              <a:buNone/>
            </a:pPr>
            <a:r>
              <a:rPr lang="es-VE" b="1" dirty="0" smtClean="0">
                <a:solidFill>
                  <a:schemeClr val="bg1"/>
                </a:solidFill>
              </a:rPr>
              <a:t>   </a:t>
            </a:r>
            <a:r>
              <a:rPr lang="es-VE" b="1" dirty="0" smtClean="0">
                <a:solidFill>
                  <a:schemeClr val="bg1"/>
                </a:solidFill>
                <a:latin typeface="+mj-lt"/>
                <a:cs typeface="Arial" pitchFamily="34" charset="0"/>
              </a:rPr>
              <a:t>4 </a:t>
            </a:r>
            <a:r>
              <a:rPr lang="es-VE" dirty="0" smtClean="0">
                <a:solidFill>
                  <a:schemeClr val="bg1"/>
                </a:solidFill>
                <a:latin typeface="+mj-lt"/>
                <a:cs typeface="Arial" pitchFamily="34" charset="0"/>
              </a:rPr>
              <a:t>El amor es sufrido, es benigno; el amor no tiene envidia, el amor no es jactancioso, no se envanece; </a:t>
            </a:r>
            <a:br>
              <a:rPr lang="es-VE" dirty="0" smtClean="0">
                <a:solidFill>
                  <a:schemeClr val="bg1"/>
                </a:solidFill>
                <a:latin typeface="+mj-lt"/>
                <a:cs typeface="Arial" pitchFamily="34" charset="0"/>
              </a:rPr>
            </a:br>
            <a:r>
              <a:rPr lang="es-VE" b="1" dirty="0" smtClean="0">
                <a:solidFill>
                  <a:schemeClr val="bg1"/>
                </a:solidFill>
                <a:latin typeface="+mj-lt"/>
                <a:cs typeface="Arial" pitchFamily="34" charset="0"/>
              </a:rPr>
              <a:t>5 </a:t>
            </a:r>
            <a:r>
              <a:rPr lang="es-VE" dirty="0" smtClean="0">
                <a:solidFill>
                  <a:schemeClr val="bg1"/>
                </a:solidFill>
                <a:latin typeface="+mj-lt"/>
                <a:cs typeface="Arial" pitchFamily="34" charset="0"/>
              </a:rPr>
              <a:t>no hace nada indebido, no busca lo suyo, no se irrita, no guarda rencor; </a:t>
            </a:r>
            <a:br>
              <a:rPr lang="es-VE" dirty="0" smtClean="0">
                <a:solidFill>
                  <a:schemeClr val="bg1"/>
                </a:solidFill>
                <a:latin typeface="+mj-lt"/>
                <a:cs typeface="Arial" pitchFamily="34" charset="0"/>
              </a:rPr>
            </a:br>
            <a:r>
              <a:rPr lang="es-VE" b="1" dirty="0" smtClean="0">
                <a:solidFill>
                  <a:schemeClr val="bg1"/>
                </a:solidFill>
                <a:latin typeface="+mj-lt"/>
                <a:cs typeface="Arial" pitchFamily="34" charset="0"/>
              </a:rPr>
              <a:t>6 </a:t>
            </a:r>
            <a:r>
              <a:rPr lang="es-VE" dirty="0" smtClean="0">
                <a:solidFill>
                  <a:schemeClr val="bg1"/>
                </a:solidFill>
                <a:latin typeface="+mj-lt"/>
                <a:cs typeface="Arial" pitchFamily="34" charset="0"/>
              </a:rPr>
              <a:t>no se goza de la injusticia, mas se goza de la verdad. </a:t>
            </a:r>
            <a:br>
              <a:rPr lang="es-VE" dirty="0" smtClean="0">
                <a:solidFill>
                  <a:schemeClr val="bg1"/>
                </a:solidFill>
                <a:latin typeface="+mj-lt"/>
                <a:cs typeface="Arial" pitchFamily="34" charset="0"/>
              </a:rPr>
            </a:br>
            <a:r>
              <a:rPr lang="es-VE" b="1" dirty="0" smtClean="0">
                <a:solidFill>
                  <a:schemeClr val="bg1"/>
                </a:solidFill>
                <a:latin typeface="+mj-lt"/>
                <a:cs typeface="Arial" pitchFamily="34" charset="0"/>
              </a:rPr>
              <a:t>7 </a:t>
            </a:r>
            <a:r>
              <a:rPr lang="es-VE" dirty="0" smtClean="0">
                <a:solidFill>
                  <a:schemeClr val="bg1"/>
                </a:solidFill>
                <a:latin typeface="+mj-lt"/>
                <a:cs typeface="Arial" pitchFamily="34" charset="0"/>
              </a:rPr>
              <a:t>Todo lo sufre, todo lo cree, todo lo espera, todo lo soporta. </a:t>
            </a:r>
            <a:r>
              <a:rPr lang="es-VE" dirty="0" smtClean="0">
                <a:solidFill>
                  <a:schemeClr val="bg1"/>
                </a:solidFill>
                <a:latin typeface="+mj-lt"/>
                <a:cs typeface="Arial" pitchFamily="34" charset="0"/>
              </a:rPr>
              <a:t>                                                       </a:t>
            </a:r>
            <a:r>
              <a:rPr lang="es-VE" b="1" dirty="0" smtClean="0">
                <a:solidFill>
                  <a:schemeClr val="bg1"/>
                </a:solidFill>
              </a:rPr>
              <a:t>1 </a:t>
            </a:r>
            <a:r>
              <a:rPr lang="es-VE" b="1" dirty="0" smtClean="0">
                <a:solidFill>
                  <a:schemeClr val="bg1"/>
                </a:solidFill>
              </a:rPr>
              <a:t>Corintios 13</a:t>
            </a:r>
            <a:r>
              <a:rPr lang="es-VE" dirty="0" smtClean="0"/>
              <a:t/>
            </a:r>
            <a:br>
              <a:rPr lang="es-VE" dirty="0" smtClean="0"/>
            </a:br>
            <a:r>
              <a:rPr lang="es-VE" dirty="0" smtClean="0"/>
              <a:t> </a:t>
            </a:r>
            <a:br>
              <a:rPr lang="es-VE" dirty="0" smtClean="0"/>
            </a:br>
            <a:endParaRPr lang="es-VE"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86116" y="4643446"/>
            <a:ext cx="2029148" cy="16561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85984" y="704088"/>
            <a:ext cx="5214974" cy="1143000"/>
          </a:xfrm>
        </p:spPr>
        <p:txBody>
          <a:bodyPr>
            <a:normAutofit/>
          </a:bodyPr>
          <a:lstStyle/>
          <a:p>
            <a:pPr algn="ctr"/>
            <a:r>
              <a:rPr lang="es-VE" sz="3600" dirty="0" smtClean="0">
                <a:solidFill>
                  <a:srgbClr val="FFC000"/>
                </a:solidFill>
              </a:rPr>
              <a:t>La </a:t>
            </a:r>
            <a:r>
              <a:rPr lang="es-VE" sz="3600" b="1" dirty="0" smtClean="0">
                <a:solidFill>
                  <a:srgbClr val="FFC000"/>
                </a:solidFill>
              </a:rPr>
              <a:t>Infatuación</a:t>
            </a:r>
            <a:r>
              <a:rPr lang="es-VE" sz="3600" dirty="0" smtClean="0">
                <a:solidFill>
                  <a:schemeClr val="accent4">
                    <a:lumMod val="20000"/>
                    <a:lumOff val="80000"/>
                  </a:schemeClr>
                </a:solidFill>
              </a:rPr>
              <a:t/>
            </a:r>
            <a:br>
              <a:rPr lang="es-VE" sz="3600" dirty="0" smtClean="0">
                <a:solidFill>
                  <a:schemeClr val="accent4">
                    <a:lumMod val="20000"/>
                    <a:lumOff val="80000"/>
                  </a:schemeClr>
                </a:solidFill>
              </a:rPr>
            </a:br>
            <a:endParaRPr lang="es-VE" sz="3600" dirty="0"/>
          </a:p>
        </p:txBody>
      </p:sp>
      <p:sp>
        <p:nvSpPr>
          <p:cNvPr id="3" name="2 Marcador de contenido"/>
          <p:cNvSpPr>
            <a:spLocks noGrp="1"/>
          </p:cNvSpPr>
          <p:nvPr>
            <p:ph idx="1"/>
          </p:nvPr>
        </p:nvSpPr>
        <p:spPr>
          <a:xfrm>
            <a:off x="2928926" y="1935480"/>
            <a:ext cx="5757874" cy="4389120"/>
          </a:xfrm>
        </p:spPr>
        <p:txBody>
          <a:bodyPr>
            <a:normAutofit fontScale="92500"/>
          </a:bodyPr>
          <a:lstStyle/>
          <a:p>
            <a:pPr algn="just">
              <a:buNone/>
            </a:pPr>
            <a:r>
              <a:rPr lang="es-VE" sz="2800" dirty="0" smtClean="0">
                <a:solidFill>
                  <a:schemeClr val="accent4">
                    <a:lumMod val="20000"/>
                    <a:lumOff val="80000"/>
                  </a:schemeClr>
                </a:solidFill>
              </a:rPr>
              <a:t>   		</a:t>
            </a:r>
            <a:r>
              <a:rPr lang="es-VE" sz="2800" dirty="0" smtClean="0">
                <a:solidFill>
                  <a:schemeClr val="accent4">
                    <a:lumMod val="20000"/>
                    <a:lumOff val="80000"/>
                  </a:schemeClr>
                </a:solidFill>
                <a:latin typeface="+mj-lt"/>
              </a:rPr>
              <a:t>Es </a:t>
            </a:r>
            <a:r>
              <a:rPr lang="es-VE" sz="2800" dirty="0" smtClean="0">
                <a:solidFill>
                  <a:schemeClr val="accent4">
                    <a:lumMod val="20000"/>
                    <a:lumOff val="80000"/>
                  </a:schemeClr>
                </a:solidFill>
                <a:latin typeface="+mj-lt"/>
              </a:rPr>
              <a:t>el estado caracterizado por el dejarse llevar por una </a:t>
            </a:r>
            <a:r>
              <a:rPr lang="es-VE" sz="2800" dirty="0" smtClean="0">
                <a:solidFill>
                  <a:schemeClr val="accent4">
                    <a:lumMod val="20000"/>
                    <a:lumOff val="80000"/>
                  </a:schemeClr>
                </a:solidFill>
                <a:latin typeface="+mj-lt"/>
                <a:hlinkClick r:id="rId2" tooltip="Pasión irracional (aún no redactado)"/>
              </a:rPr>
              <a:t>pasión irracional</a:t>
            </a:r>
            <a:r>
              <a:rPr lang="es-VE" sz="2800" dirty="0" smtClean="0">
                <a:solidFill>
                  <a:schemeClr val="accent4">
                    <a:lumMod val="20000"/>
                    <a:lumOff val="80000"/>
                  </a:schemeClr>
                </a:solidFill>
                <a:latin typeface="+mj-lt"/>
              </a:rPr>
              <a:t>, tratándose de un </a:t>
            </a:r>
            <a:r>
              <a:rPr lang="es-VE" sz="2800" dirty="0" smtClean="0">
                <a:solidFill>
                  <a:schemeClr val="accent4">
                    <a:lumMod val="20000"/>
                    <a:lumOff val="80000"/>
                  </a:schemeClr>
                </a:solidFill>
                <a:latin typeface="+mj-lt"/>
                <a:hlinkClick r:id="rId3" tooltip="Amor"/>
              </a:rPr>
              <a:t>amor</a:t>
            </a:r>
            <a:r>
              <a:rPr lang="es-VE" sz="2800" dirty="0" smtClean="0">
                <a:solidFill>
                  <a:schemeClr val="accent4">
                    <a:lumMod val="20000"/>
                    <a:lumOff val="80000"/>
                  </a:schemeClr>
                </a:solidFill>
                <a:latin typeface="+mj-lt"/>
              </a:rPr>
              <a:t> adictivo. La infatuación ocurre normalmente al inicio de una relación amorosa. La misma está caracterizada por: urgencia, intensidad, </a:t>
            </a:r>
            <a:r>
              <a:rPr lang="es-VE" sz="2800" dirty="0" smtClean="0">
                <a:solidFill>
                  <a:schemeClr val="accent4">
                    <a:lumMod val="20000"/>
                    <a:lumOff val="80000"/>
                  </a:schemeClr>
                </a:solidFill>
                <a:latin typeface="+mj-lt"/>
                <a:hlinkClick r:id="rId4" tooltip="Deseo sexual"/>
              </a:rPr>
              <a:t>deseo sexual</a:t>
            </a:r>
            <a:r>
              <a:rPr lang="es-VE" sz="2800" dirty="0" smtClean="0">
                <a:solidFill>
                  <a:schemeClr val="accent4">
                    <a:lumMod val="20000"/>
                    <a:lumOff val="80000"/>
                  </a:schemeClr>
                </a:solidFill>
                <a:latin typeface="+mj-lt"/>
              </a:rPr>
              <a:t> y/o </a:t>
            </a:r>
            <a:r>
              <a:rPr lang="es-VE" sz="2800" dirty="0" smtClean="0">
                <a:solidFill>
                  <a:schemeClr val="accent4">
                    <a:lumMod val="20000"/>
                    <a:lumOff val="80000"/>
                  </a:schemeClr>
                </a:solidFill>
                <a:latin typeface="+mj-lt"/>
                <a:hlinkClick r:id="rId5" tooltip="Ansiedad"/>
              </a:rPr>
              <a:t>ansiedad</a:t>
            </a:r>
            <a:r>
              <a:rPr lang="es-VE" sz="2800" dirty="0" smtClean="0">
                <a:solidFill>
                  <a:schemeClr val="accent4">
                    <a:lumMod val="20000"/>
                    <a:lumOff val="80000"/>
                  </a:schemeClr>
                </a:solidFill>
                <a:latin typeface="+mj-lt"/>
              </a:rPr>
              <a:t>, donde hay una extrema absorción del uno con el otro. Se le asocia comúnmente con la </a:t>
            </a:r>
            <a:r>
              <a:rPr lang="es-VE" sz="2800" dirty="0" smtClean="0">
                <a:solidFill>
                  <a:schemeClr val="accent4">
                    <a:lumMod val="20000"/>
                    <a:lumOff val="80000"/>
                  </a:schemeClr>
                </a:solidFill>
                <a:latin typeface="+mj-lt"/>
                <a:hlinkClick r:id="rId6" tooltip="Juventud"/>
              </a:rPr>
              <a:t>juventud</a:t>
            </a:r>
            <a:r>
              <a:rPr lang="es-VE" sz="2800" dirty="0" smtClean="0">
                <a:solidFill>
                  <a:schemeClr val="accent4">
                    <a:lumMod val="20000"/>
                    <a:lumOff val="80000"/>
                  </a:schemeClr>
                </a:solidFill>
                <a:latin typeface="+mj-lt"/>
              </a:rPr>
              <a:t>.</a:t>
            </a:r>
          </a:p>
          <a:p>
            <a:pPr>
              <a:buNone/>
            </a:pPr>
            <a:endParaRPr lang="es-VE" dirty="0"/>
          </a:p>
        </p:txBody>
      </p:sp>
      <p:pic>
        <p:nvPicPr>
          <p:cNvPr id="4" name="3 Imagen" descr="https://encrypted-tbn3.gstatic.com/images?q=tbn:ANd9GcQZVExfWGsUvJvNmhfbO1b9Y5532eyPsYN-hnjc12cu5tRD2Fm0Yw"/>
          <p:cNvPicPr/>
          <p:nvPr/>
        </p:nvPicPr>
        <p:blipFill>
          <a:blip r:embed="rId7"/>
          <a:srcRect/>
          <a:stretch>
            <a:fillRect/>
          </a:stretch>
        </p:blipFill>
        <p:spPr bwMode="auto">
          <a:xfrm>
            <a:off x="357158" y="2214554"/>
            <a:ext cx="2571768" cy="3786214"/>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24793" t="7212" r="16322" b="9855"/>
          <a:stretch>
            <a:fillRect/>
          </a:stretch>
        </p:blipFill>
        <p:spPr bwMode="auto">
          <a:xfrm>
            <a:off x="6715140" y="1052736"/>
            <a:ext cx="2214578" cy="5090908"/>
          </a:xfrm>
          <a:prstGeom prst="rect">
            <a:avLst/>
          </a:prstGeom>
          <a:noFill/>
          <a:ln w="9525">
            <a:noFill/>
            <a:miter lim="800000"/>
            <a:headEnd/>
            <a:tailEnd/>
          </a:ln>
          <a:effectLst/>
        </p:spPr>
      </p:pic>
      <p:sp>
        <p:nvSpPr>
          <p:cNvPr id="3073" name="Rectangle 1"/>
          <p:cNvSpPr>
            <a:spLocks noChangeArrowheads="1"/>
          </p:cNvSpPr>
          <p:nvPr/>
        </p:nvSpPr>
        <p:spPr bwMode="auto">
          <a:xfrm>
            <a:off x="357158" y="799064"/>
            <a:ext cx="6215106"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s-VE" sz="3600" b="1" dirty="0" smtClean="0">
                <a:solidFill>
                  <a:srgbClr val="FFC000"/>
                </a:solidFill>
              </a:rPr>
              <a:t>¿Por  qué nos enamoramos?</a:t>
            </a:r>
          </a:p>
          <a:p>
            <a:pPr algn="just"/>
            <a:r>
              <a:rPr lang="es-VE" sz="2400" dirty="0" smtClean="0">
                <a:solidFill>
                  <a:schemeClr val="accent3">
                    <a:lumMod val="20000"/>
                    <a:lumOff val="80000"/>
                  </a:schemeClr>
                </a:solidFill>
              </a:rPr>
              <a:t>	</a:t>
            </a:r>
          </a:p>
          <a:p>
            <a:pPr algn="just"/>
            <a:r>
              <a:rPr lang="es-VE" sz="2400" dirty="0">
                <a:solidFill>
                  <a:schemeClr val="accent3">
                    <a:lumMod val="20000"/>
                    <a:lumOff val="80000"/>
                  </a:schemeClr>
                </a:solidFill>
              </a:rPr>
              <a:t> </a:t>
            </a:r>
            <a:r>
              <a:rPr lang="es-VE" sz="2400" dirty="0" smtClean="0">
                <a:solidFill>
                  <a:schemeClr val="accent3">
                    <a:lumMod val="20000"/>
                    <a:lumOff val="80000"/>
                  </a:schemeClr>
                </a:solidFill>
              </a:rPr>
              <a:t>    </a:t>
            </a:r>
            <a:r>
              <a:rPr lang="es-VE" sz="2400" dirty="0" smtClean="0">
                <a:solidFill>
                  <a:schemeClr val="accent3">
                    <a:lumMod val="20000"/>
                    <a:lumOff val="80000"/>
                  </a:schemeClr>
                </a:solidFill>
                <a:latin typeface="+mj-lt"/>
              </a:rPr>
              <a:t>Amar </a:t>
            </a:r>
            <a:r>
              <a:rPr lang="es-VE" sz="2400" dirty="0" smtClean="0">
                <a:solidFill>
                  <a:schemeClr val="accent3">
                    <a:lumMod val="20000"/>
                    <a:lumOff val="80000"/>
                  </a:schemeClr>
                </a:solidFill>
                <a:latin typeface="+mj-lt"/>
              </a:rPr>
              <a:t>y ser  </a:t>
            </a:r>
            <a:r>
              <a:rPr lang="es-VE" sz="2400" dirty="0" smtClean="0">
                <a:solidFill>
                  <a:schemeClr val="accent3">
                    <a:lumMod val="20000"/>
                    <a:lumOff val="80000"/>
                  </a:schemeClr>
                </a:solidFill>
                <a:latin typeface="+mj-lt"/>
              </a:rPr>
              <a:t>amado enriquece nuestras </a:t>
            </a:r>
            <a:r>
              <a:rPr lang="es-VE" sz="2400" dirty="0" smtClean="0">
                <a:solidFill>
                  <a:schemeClr val="accent3">
                    <a:lumMod val="20000"/>
                    <a:lumOff val="80000"/>
                  </a:schemeClr>
                </a:solidFill>
                <a:latin typeface="+mj-lt"/>
              </a:rPr>
              <a:t>vidas. Cuando </a:t>
            </a:r>
            <a:r>
              <a:rPr lang="es-VE" sz="2400" dirty="0" smtClean="0">
                <a:solidFill>
                  <a:schemeClr val="accent3">
                    <a:lumMod val="20000"/>
                    <a:lumOff val="80000"/>
                  </a:schemeClr>
                </a:solidFill>
                <a:latin typeface="+mj-lt"/>
              </a:rPr>
              <a:t>la gente se siente sentimentalmente cerca de otra persona está más contenta e incluso más sana. El amor nos ayuda a sentirnos importantes, entendidos  y  seguros.</a:t>
            </a:r>
          </a:p>
          <a:p>
            <a:pPr algn="just"/>
            <a:r>
              <a:rPr lang="es-VE" sz="2400" dirty="0" smtClean="0">
                <a:solidFill>
                  <a:schemeClr val="accent3">
                    <a:lumMod val="20000"/>
                    <a:lumOff val="80000"/>
                  </a:schemeClr>
                </a:solidFill>
                <a:latin typeface="+mj-lt"/>
              </a:rPr>
              <a:t>     Pero cada tipo de amor tiene unas características muy particulares. El  amor que sentimos por nuestra familia es distinto del que sentimos por nuestros amigos(as), y distinto al tipo de amor que sentimos en las relaciones románticas.</a:t>
            </a:r>
          </a:p>
          <a:p>
            <a:pPr lvl="0" algn="just" eaLnBrk="0" fontAlgn="base" hangingPunct="0">
              <a:spcBef>
                <a:spcPct val="0"/>
              </a:spcBef>
              <a:spcAft>
                <a:spcPct val="0"/>
              </a:spcAft>
            </a:pPr>
            <a:endParaRPr lang="es-VE" sz="2800" dirty="0" smtClean="0">
              <a:solidFill>
                <a:schemeClr val="bg1"/>
              </a:solidFill>
            </a:endParaRPr>
          </a:p>
          <a:p>
            <a:pPr lvl="0" algn="just" eaLnBrk="0" fontAlgn="base" hangingPunct="0">
              <a:spcBef>
                <a:spcPct val="0"/>
              </a:spcBef>
              <a:spcAft>
                <a:spcPct val="0"/>
              </a:spcAft>
            </a:pPr>
            <a:endParaRPr kumimoji="0" lang="es-VE" sz="2800" b="0" i="0" u="none" strike="noStrike" cap="none" normalizeH="0" baseline="0" dirty="0" smtClean="0">
              <a:ln>
                <a:noFill/>
              </a:ln>
              <a:solidFill>
                <a:schemeClr val="bg1"/>
              </a:solidFill>
              <a:effectLst/>
              <a:latin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836712"/>
            <a:ext cx="5987008" cy="5487888"/>
          </a:xfrm>
        </p:spPr>
        <p:txBody>
          <a:bodyPr/>
          <a:lstStyle/>
          <a:p>
            <a:pPr marL="0" lvl="0" indent="0" algn="ctr">
              <a:spcBef>
                <a:spcPts val="0"/>
              </a:spcBef>
              <a:buClrTx/>
              <a:buSzTx/>
              <a:buNone/>
            </a:pPr>
            <a:r>
              <a:rPr lang="es-VE" sz="3600" dirty="0">
                <a:solidFill>
                  <a:srgbClr val="FFC000"/>
                </a:solidFill>
              </a:rPr>
              <a:t>Las </a:t>
            </a:r>
            <a:r>
              <a:rPr lang="es-VE" sz="3600" b="1" dirty="0">
                <a:solidFill>
                  <a:srgbClr val="FFC000"/>
                </a:solidFill>
              </a:rPr>
              <a:t>Caricias Sexuales</a:t>
            </a:r>
            <a:r>
              <a:rPr lang="es-VE" sz="4400" b="1" dirty="0">
                <a:solidFill>
                  <a:srgbClr val="FFC000"/>
                </a:solidFill>
              </a:rPr>
              <a:t> </a:t>
            </a:r>
            <a:endParaRPr lang="es-VE" sz="4400" b="1" dirty="0" smtClean="0">
              <a:solidFill>
                <a:srgbClr val="FFC000"/>
              </a:solidFill>
            </a:endParaRPr>
          </a:p>
          <a:p>
            <a:pPr marL="0" lvl="0" indent="0" algn="just">
              <a:spcBef>
                <a:spcPts val="0"/>
              </a:spcBef>
              <a:buClrTx/>
              <a:buSzTx/>
              <a:buNone/>
            </a:pPr>
            <a:endParaRPr lang="es-VE" sz="4400" b="1" dirty="0">
              <a:solidFill>
                <a:prstClr val="black"/>
              </a:solidFill>
            </a:endParaRPr>
          </a:p>
          <a:p>
            <a:pPr marL="0" lvl="0" indent="0" algn="just">
              <a:spcBef>
                <a:spcPts val="0"/>
              </a:spcBef>
              <a:buClrTx/>
              <a:buSzTx/>
              <a:buNone/>
            </a:pPr>
            <a:r>
              <a:rPr lang="es-VE" sz="2400" dirty="0" smtClean="0">
                <a:solidFill>
                  <a:prstClr val="black"/>
                </a:solidFill>
              </a:rPr>
              <a:t>     </a:t>
            </a:r>
            <a:r>
              <a:rPr lang="es-VE" sz="2400" dirty="0" smtClean="0">
                <a:solidFill>
                  <a:schemeClr val="accent4">
                    <a:lumMod val="20000"/>
                    <a:lumOff val="80000"/>
                  </a:schemeClr>
                </a:solidFill>
                <a:latin typeface="+mj-lt"/>
              </a:rPr>
              <a:t>Representa </a:t>
            </a:r>
            <a:r>
              <a:rPr lang="es-VE" sz="2400" dirty="0">
                <a:solidFill>
                  <a:schemeClr val="accent4">
                    <a:lumMod val="20000"/>
                    <a:lumOff val="80000"/>
                  </a:schemeClr>
                </a:solidFill>
                <a:latin typeface="+mj-lt"/>
              </a:rPr>
              <a:t>el conjunto de acciones realizadas con cualquier parte del cuerpo que permiten la estimulación sexual entre pareja. En ella es importante conocer un poco el funcionamiento del cuerpo, tanto del suyo como del tuyo, para poder hacer de nuestros cuerpos una especie de instrumento de música del que podemos sacar lo mejor, haciéndolo vibrar... </a:t>
            </a:r>
          </a:p>
          <a:p>
            <a:pPr marL="0" indent="0">
              <a:buNone/>
            </a:pPr>
            <a:endParaRPr lang="es-VE" dirty="0"/>
          </a:p>
        </p:txBody>
      </p:sp>
      <p:pic>
        <p:nvPicPr>
          <p:cNvPr id="4" name="Picture 1"/>
          <p:cNvPicPr>
            <a:picLocks noChangeAspect="1" noChangeArrowheads="1"/>
          </p:cNvPicPr>
          <p:nvPr/>
        </p:nvPicPr>
        <p:blipFill>
          <a:blip r:embed="rId2"/>
          <a:srcRect/>
          <a:stretch>
            <a:fillRect/>
          </a:stretch>
        </p:blipFill>
        <p:spPr bwMode="auto">
          <a:xfrm>
            <a:off x="6588225" y="2000240"/>
            <a:ext cx="2376264" cy="3714776"/>
          </a:xfrm>
          <a:prstGeom prst="rect">
            <a:avLst/>
          </a:prstGeom>
          <a:noFill/>
          <a:ln w="9525">
            <a:noFill/>
            <a:miter lim="800000"/>
            <a:headEnd/>
            <a:tailEnd/>
          </a:ln>
          <a:effectLst/>
        </p:spPr>
      </p:pic>
    </p:spTree>
    <p:extLst>
      <p:ext uri="{BB962C8B-B14F-4D97-AF65-F5344CB8AC3E}">
        <p14:creationId xmlns:p14="http://schemas.microsoft.com/office/powerpoint/2010/main" xmlns="" val="13984121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357158" y="285728"/>
            <a:ext cx="8429684"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s-VE" sz="2400" dirty="0" smtClean="0"/>
              <a:t>	</a:t>
            </a:r>
            <a:r>
              <a:rPr lang="es-VE" sz="2400" dirty="0" smtClean="0">
                <a:solidFill>
                  <a:schemeClr val="bg1"/>
                </a:solidFill>
              </a:rPr>
              <a:t> </a:t>
            </a:r>
          </a:p>
          <a:p>
            <a:pPr lvl="0" algn="just" eaLnBrk="0" fontAlgn="base" hangingPunct="0">
              <a:spcBef>
                <a:spcPct val="0"/>
              </a:spcBef>
              <a:spcAft>
                <a:spcPct val="0"/>
              </a:spcAft>
            </a:pPr>
            <a:endParaRPr lang="es-VE" sz="2800" dirty="0" smtClean="0">
              <a:solidFill>
                <a:schemeClr val="bg1"/>
              </a:solidFill>
            </a:endParaRPr>
          </a:p>
          <a:p>
            <a:pPr lvl="0" algn="just" eaLnBrk="0" fontAlgn="base" hangingPunct="0">
              <a:spcBef>
                <a:spcPct val="0"/>
              </a:spcBef>
              <a:spcAft>
                <a:spcPct val="0"/>
              </a:spcAft>
            </a:pPr>
            <a:endParaRPr kumimoji="0" lang="es-VE" sz="2800" b="0" i="0" u="none" strike="noStrike" cap="none" normalizeH="0" baseline="0" dirty="0" smtClean="0">
              <a:ln>
                <a:noFill/>
              </a:ln>
              <a:solidFill>
                <a:schemeClr val="bg1"/>
              </a:solidFill>
              <a:effectLst/>
              <a:latin typeface="Arial" pitchFamily="34" charset="0"/>
            </a:endParaRPr>
          </a:p>
        </p:txBody>
      </p:sp>
      <p:sp>
        <p:nvSpPr>
          <p:cNvPr id="3" name="2 Rectángulo"/>
          <p:cNvSpPr/>
          <p:nvPr/>
        </p:nvSpPr>
        <p:spPr>
          <a:xfrm>
            <a:off x="251520" y="3284984"/>
            <a:ext cx="6357982" cy="3046988"/>
          </a:xfrm>
          <a:prstGeom prst="rect">
            <a:avLst/>
          </a:prstGeom>
        </p:spPr>
        <p:txBody>
          <a:bodyPr wrap="square">
            <a:spAutoFit/>
          </a:bodyPr>
          <a:lstStyle/>
          <a:p>
            <a:pPr algn="just"/>
            <a:r>
              <a:rPr lang="es-VE" sz="2400" dirty="0" smtClean="0">
                <a:solidFill>
                  <a:schemeClr val="accent4">
                    <a:lumMod val="20000"/>
                    <a:lumOff val="80000"/>
                  </a:schemeClr>
                </a:solidFill>
              </a:rPr>
              <a:t>     </a:t>
            </a:r>
            <a:r>
              <a:rPr lang="es-VE" sz="2400" dirty="0" smtClean="0">
                <a:solidFill>
                  <a:schemeClr val="accent4">
                    <a:lumMod val="20000"/>
                    <a:lumOff val="80000"/>
                  </a:schemeClr>
                </a:solidFill>
                <a:latin typeface="+mj-lt"/>
              </a:rPr>
              <a:t>Las endorfinas, también llamadas hormonas de la felicidad, son sustancias químicas producidas por el propio organismo. Se calcula que hay alrededor de 20 tipos diferentes de endorfinas distribuidas por todo el cuerpo, parte de ellas están localizadas en la glándula pituitaria y son las encargadas de hacer posible la comunicación entre las neuronas.</a:t>
            </a:r>
            <a:endParaRPr lang="es-VE" sz="2400" dirty="0">
              <a:solidFill>
                <a:schemeClr val="accent4">
                  <a:lumMod val="20000"/>
                  <a:lumOff val="80000"/>
                </a:schemeClr>
              </a:solidFill>
              <a:latin typeface="+mj-lt"/>
            </a:endParaRPr>
          </a:p>
        </p:txBody>
      </p:sp>
      <p:sp>
        <p:nvSpPr>
          <p:cNvPr id="5" name="4 Rectángulo"/>
          <p:cNvSpPr/>
          <p:nvPr/>
        </p:nvSpPr>
        <p:spPr>
          <a:xfrm>
            <a:off x="357158" y="836712"/>
            <a:ext cx="8143932" cy="2123658"/>
          </a:xfrm>
          <a:prstGeom prst="rect">
            <a:avLst/>
          </a:prstGeom>
        </p:spPr>
        <p:txBody>
          <a:bodyPr wrap="square">
            <a:spAutoFit/>
          </a:bodyPr>
          <a:lstStyle/>
          <a:p>
            <a:pPr algn="ctr"/>
            <a:r>
              <a:rPr lang="es-VE" sz="3600" b="1" dirty="0" smtClean="0">
                <a:solidFill>
                  <a:srgbClr val="FFC000"/>
                </a:solidFill>
              </a:rPr>
              <a:t>Las Endorfinas</a:t>
            </a:r>
          </a:p>
          <a:p>
            <a:pPr algn="ctr"/>
            <a:endParaRPr lang="es-VE" sz="2400" b="1" dirty="0" smtClean="0">
              <a:solidFill>
                <a:schemeClr val="accent4">
                  <a:lumMod val="20000"/>
                  <a:lumOff val="80000"/>
                </a:schemeClr>
              </a:solidFill>
            </a:endParaRPr>
          </a:p>
          <a:p>
            <a:pPr algn="just"/>
            <a:r>
              <a:rPr lang="es-VE" sz="2400" dirty="0" smtClean="0">
                <a:solidFill>
                  <a:schemeClr val="accent4">
                    <a:lumMod val="20000"/>
                    <a:lumOff val="80000"/>
                  </a:schemeClr>
                </a:solidFill>
                <a:latin typeface="+mj-lt"/>
              </a:rPr>
              <a:t>     Las endorfinas son pequeñas proteínas derivadas de un precursor producido a nivel de la hipófisis, una pequeña glándula ubicada en la base del cerebro. </a:t>
            </a:r>
            <a:endParaRPr lang="es-VE" sz="2400" dirty="0">
              <a:solidFill>
                <a:schemeClr val="accent4">
                  <a:lumMod val="20000"/>
                  <a:lumOff val="80000"/>
                </a:schemeClr>
              </a:solidFill>
              <a:latin typeface="+mj-lt"/>
            </a:endParaRPr>
          </a:p>
        </p:txBody>
      </p:sp>
      <p:pic>
        <p:nvPicPr>
          <p:cNvPr id="1026" name="Picture 2"/>
          <p:cNvPicPr>
            <a:picLocks noChangeAspect="1" noChangeArrowheads="1"/>
          </p:cNvPicPr>
          <p:nvPr/>
        </p:nvPicPr>
        <p:blipFill>
          <a:blip r:embed="rId2"/>
          <a:srcRect/>
          <a:stretch>
            <a:fillRect/>
          </a:stretch>
        </p:blipFill>
        <p:spPr bwMode="auto">
          <a:xfrm>
            <a:off x="6788030" y="3058247"/>
            <a:ext cx="2214578" cy="35004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357158" y="285728"/>
            <a:ext cx="8429684"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s-VE" sz="2400" dirty="0" smtClean="0"/>
              <a:t>	</a:t>
            </a:r>
            <a:r>
              <a:rPr lang="es-VE" sz="2400" dirty="0" smtClean="0">
                <a:solidFill>
                  <a:schemeClr val="bg1"/>
                </a:solidFill>
              </a:rPr>
              <a:t> </a:t>
            </a:r>
          </a:p>
          <a:p>
            <a:pPr lvl="0" algn="just" eaLnBrk="0" fontAlgn="base" hangingPunct="0">
              <a:spcBef>
                <a:spcPct val="0"/>
              </a:spcBef>
              <a:spcAft>
                <a:spcPct val="0"/>
              </a:spcAft>
            </a:pPr>
            <a:endParaRPr lang="es-VE" sz="2800" dirty="0" smtClean="0">
              <a:solidFill>
                <a:schemeClr val="bg1"/>
              </a:solidFill>
            </a:endParaRPr>
          </a:p>
          <a:p>
            <a:pPr lvl="0" algn="just" eaLnBrk="0" fontAlgn="base" hangingPunct="0">
              <a:spcBef>
                <a:spcPct val="0"/>
              </a:spcBef>
              <a:spcAft>
                <a:spcPct val="0"/>
              </a:spcAft>
            </a:pPr>
            <a:endParaRPr kumimoji="0" lang="es-VE" sz="2800" b="0" i="0" u="none" strike="noStrike" cap="none" normalizeH="0" baseline="0" dirty="0" smtClean="0">
              <a:ln>
                <a:noFill/>
              </a:ln>
              <a:solidFill>
                <a:schemeClr val="bg1"/>
              </a:solidFill>
              <a:effectLst/>
              <a:latin typeface="Arial" pitchFamily="34" charset="0"/>
            </a:endParaRPr>
          </a:p>
        </p:txBody>
      </p:sp>
      <p:sp>
        <p:nvSpPr>
          <p:cNvPr id="5" name="4 Rectángulo"/>
          <p:cNvSpPr/>
          <p:nvPr/>
        </p:nvSpPr>
        <p:spPr>
          <a:xfrm>
            <a:off x="2108238" y="764704"/>
            <a:ext cx="6856250" cy="5447645"/>
          </a:xfrm>
          <a:prstGeom prst="rect">
            <a:avLst/>
          </a:prstGeom>
        </p:spPr>
        <p:txBody>
          <a:bodyPr wrap="square">
            <a:spAutoFit/>
          </a:bodyPr>
          <a:lstStyle/>
          <a:p>
            <a:pPr algn="just"/>
            <a:r>
              <a:rPr lang="es-VE" sz="2800" dirty="0" smtClean="0"/>
              <a:t>	</a:t>
            </a:r>
          </a:p>
          <a:p>
            <a:pPr algn="just"/>
            <a:r>
              <a:rPr lang="es-VE" sz="2400" dirty="0" smtClean="0">
                <a:solidFill>
                  <a:schemeClr val="accent4">
                    <a:lumMod val="20000"/>
                    <a:lumOff val="80000"/>
                  </a:schemeClr>
                </a:solidFill>
              </a:rPr>
              <a:t>     </a:t>
            </a:r>
            <a:r>
              <a:rPr lang="es-VE" sz="2400" dirty="0" smtClean="0">
                <a:solidFill>
                  <a:schemeClr val="accent4">
                    <a:lumMod val="20000"/>
                    <a:lumOff val="80000"/>
                  </a:schemeClr>
                </a:solidFill>
                <a:latin typeface="+mj-lt"/>
              </a:rPr>
              <a:t>Las caricias, besos y abrazos estimulan la descarga de endorfinas, además de </a:t>
            </a:r>
            <a:r>
              <a:rPr lang="es-VE" sz="2400" dirty="0" err="1" smtClean="0">
                <a:solidFill>
                  <a:schemeClr val="accent4">
                    <a:lumMod val="20000"/>
                    <a:lumOff val="80000"/>
                  </a:schemeClr>
                </a:solidFill>
                <a:latin typeface="+mj-lt"/>
              </a:rPr>
              <a:t>ferormonas</a:t>
            </a:r>
            <a:r>
              <a:rPr lang="es-VE" sz="2400" dirty="0" smtClean="0">
                <a:solidFill>
                  <a:schemeClr val="accent4">
                    <a:lumMod val="20000"/>
                    <a:lumOff val="80000"/>
                  </a:schemeClr>
                </a:solidFill>
                <a:latin typeface="+mj-lt"/>
              </a:rPr>
              <a:t>, hormonas que aumentan el atractivo de la persona y cautivan a la pareja. La combinación de estas dos hormonas produce una situación de intenso placer, durante y después de la relación sexual.</a:t>
            </a:r>
          </a:p>
          <a:p>
            <a:r>
              <a:rPr lang="es-VE" sz="2400" dirty="0" smtClean="0">
                <a:solidFill>
                  <a:schemeClr val="accent4">
                    <a:lumMod val="20000"/>
                    <a:lumOff val="80000"/>
                  </a:schemeClr>
                </a:solidFill>
                <a:latin typeface="+mj-lt"/>
              </a:rPr>
              <a:t>     Abundan cada vez mas las pruebas que indican que los seres humanos nos comunicamos a través de una química sexual silenciosa. Algunos investigadores afirman que liberamos continuamente por los miles de millones de poros de la piel e incluso por el aliento, productos químicos volátiles llamados  </a:t>
            </a:r>
            <a:r>
              <a:rPr lang="es-VE" sz="3200" b="1" dirty="0" err="1" smtClean="0">
                <a:solidFill>
                  <a:schemeClr val="accent4">
                    <a:lumMod val="20000"/>
                    <a:lumOff val="80000"/>
                  </a:schemeClr>
                </a:solidFill>
                <a:latin typeface="+mj-lt"/>
              </a:rPr>
              <a:t>ferormonas</a:t>
            </a:r>
            <a:r>
              <a:rPr lang="es-VE" sz="3200" b="1" dirty="0" smtClean="0">
                <a:solidFill>
                  <a:schemeClr val="accent4">
                    <a:lumMod val="20000"/>
                    <a:lumOff val="80000"/>
                  </a:schemeClr>
                </a:solidFill>
                <a:latin typeface="+mj-lt"/>
              </a:rPr>
              <a:t>.</a:t>
            </a:r>
            <a:endParaRPr lang="es-VE" sz="3200" b="1" dirty="0">
              <a:solidFill>
                <a:schemeClr val="accent4">
                  <a:lumMod val="20000"/>
                  <a:lumOff val="80000"/>
                </a:schemeClr>
              </a:solidFill>
              <a:latin typeface="+mj-l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
            <a:ext cx="1979712"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357158" y="908720"/>
            <a:ext cx="8429684"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es-VE" sz="3600" dirty="0" smtClean="0">
                <a:solidFill>
                  <a:srgbClr val="FFC000"/>
                </a:solidFill>
              </a:rPr>
              <a:t>EL ADOLESCENTE Y LAS CARICIAS </a:t>
            </a:r>
            <a:r>
              <a:rPr lang="es-VE" sz="3600" dirty="0" smtClean="0">
                <a:solidFill>
                  <a:srgbClr val="FFC000"/>
                </a:solidFill>
              </a:rPr>
              <a:t>ATREVIDAS</a:t>
            </a:r>
            <a:endParaRPr lang="es-VE" sz="3600" dirty="0" smtClean="0">
              <a:solidFill>
                <a:srgbClr val="FFC000"/>
              </a:solidFill>
            </a:endParaRPr>
          </a:p>
          <a:p>
            <a:pPr lvl="0" algn="ctr" eaLnBrk="0" fontAlgn="base" hangingPunct="0">
              <a:spcBef>
                <a:spcPct val="0"/>
              </a:spcBef>
              <a:spcAft>
                <a:spcPct val="0"/>
              </a:spcAft>
            </a:pPr>
            <a:endParaRPr kumimoji="0" lang="es-VE" sz="2800" b="0" i="0" u="none" strike="noStrike" cap="none" normalizeH="0" baseline="0" dirty="0" smtClean="0">
              <a:ln>
                <a:noFill/>
              </a:ln>
              <a:solidFill>
                <a:schemeClr val="bg1"/>
              </a:solidFill>
              <a:effectLst/>
              <a:latin typeface="Arial" pitchFamily="34" charset="0"/>
            </a:endParaRPr>
          </a:p>
        </p:txBody>
      </p:sp>
      <p:pic>
        <p:nvPicPr>
          <p:cNvPr id="4" name="Picture 10" descr="Descargar ad.jpg (289,6 KB)"/>
          <p:cNvPicPr>
            <a:picLocks noChangeAspect="1" noChangeArrowheads="1"/>
          </p:cNvPicPr>
          <p:nvPr/>
        </p:nvPicPr>
        <p:blipFill>
          <a:blip r:embed="rId2"/>
          <a:srcRect/>
          <a:stretch>
            <a:fillRect/>
          </a:stretch>
        </p:blipFill>
        <p:spPr bwMode="auto">
          <a:xfrm>
            <a:off x="1403648" y="2204864"/>
            <a:ext cx="6552728" cy="4367408"/>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1788</TotalTime>
  <Words>590</Words>
  <Application>Microsoft Office PowerPoint</Application>
  <PresentationFormat>Presentación en pantalla (4:3)</PresentationFormat>
  <Paragraphs>140</Paragraphs>
  <Slides>27</Slides>
  <Notes>2</Notes>
  <HiddenSlides>0</HiddenSlides>
  <MMClips>0</MMClips>
  <ScaleCrop>false</ScaleCrop>
  <HeadingPairs>
    <vt:vector size="4" baseType="variant">
      <vt:variant>
        <vt:lpstr>Tema</vt:lpstr>
      </vt:variant>
      <vt:variant>
        <vt:i4>1</vt:i4>
      </vt:variant>
      <vt:variant>
        <vt:lpstr>Títulos de diapositiva</vt:lpstr>
      </vt:variant>
      <vt:variant>
        <vt:i4>27</vt:i4>
      </vt:variant>
    </vt:vector>
  </HeadingPairs>
  <TitlesOfParts>
    <vt:vector size="28" baseType="lpstr">
      <vt:lpstr>Flujo</vt:lpstr>
      <vt:lpstr>Diapositiva 1</vt:lpstr>
      <vt:lpstr>Diapositiva 2</vt:lpstr>
      <vt:lpstr> EL AMOR SEGÚN LA BIBLIA</vt:lpstr>
      <vt:lpstr>La Infatuación </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begin</dc:creator>
  <cp:lastModifiedBy>Eduardo</cp:lastModifiedBy>
  <cp:revision>141</cp:revision>
  <dcterms:created xsi:type="dcterms:W3CDTF">2011-02-20T17:25:33Z</dcterms:created>
  <dcterms:modified xsi:type="dcterms:W3CDTF">2015-06-27T04:36:40Z</dcterms:modified>
</cp:coreProperties>
</file>