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6"/>
  </p:notesMasterIdLst>
  <p:sldIdLst>
    <p:sldId id="258" r:id="rId2"/>
    <p:sldId id="331" r:id="rId3"/>
    <p:sldId id="332" r:id="rId4"/>
    <p:sldId id="333" r:id="rId5"/>
    <p:sldId id="261" r:id="rId6"/>
    <p:sldId id="335" r:id="rId7"/>
    <p:sldId id="334" r:id="rId8"/>
    <p:sldId id="262" r:id="rId9"/>
    <p:sldId id="337" r:id="rId10"/>
    <p:sldId id="344" r:id="rId11"/>
    <p:sldId id="338" r:id="rId12"/>
    <p:sldId id="267" r:id="rId13"/>
    <p:sldId id="345" r:id="rId14"/>
    <p:sldId id="340" r:id="rId15"/>
    <p:sldId id="357" r:id="rId16"/>
    <p:sldId id="342" r:id="rId17"/>
    <p:sldId id="341" r:id="rId18"/>
    <p:sldId id="343" r:id="rId19"/>
    <p:sldId id="347" r:id="rId20"/>
    <p:sldId id="352" r:id="rId21"/>
    <p:sldId id="354" r:id="rId22"/>
    <p:sldId id="355" r:id="rId23"/>
    <p:sldId id="362" r:id="rId24"/>
    <p:sldId id="364" r:id="rId25"/>
    <p:sldId id="309" r:id="rId26"/>
    <p:sldId id="365" r:id="rId27"/>
    <p:sldId id="366" r:id="rId28"/>
    <p:sldId id="367" r:id="rId29"/>
    <p:sldId id="316" r:id="rId30"/>
    <p:sldId id="368" r:id="rId31"/>
    <p:sldId id="317" r:id="rId32"/>
    <p:sldId id="369" r:id="rId33"/>
    <p:sldId id="370" r:id="rId34"/>
    <p:sldId id="324" r:id="rId35"/>
    <p:sldId id="325" r:id="rId36"/>
    <p:sldId id="326" r:id="rId37"/>
    <p:sldId id="306" r:id="rId38"/>
    <p:sldId id="371" r:id="rId39"/>
    <p:sldId id="307" r:id="rId40"/>
    <p:sldId id="372" r:id="rId41"/>
    <p:sldId id="373" r:id="rId42"/>
    <p:sldId id="374" r:id="rId43"/>
    <p:sldId id="376" r:id="rId44"/>
    <p:sldId id="375" r:id="rId4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1FF"/>
    <a:srgbClr val="FF4BA5"/>
    <a:srgbClr val="75DBFF"/>
    <a:srgbClr val="E72BC3"/>
    <a:srgbClr val="FFFF99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0580-B530-4062-A70F-00B7102D8C8C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74590-EF00-4D12-96DA-C9FEF764F7C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64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dirty="0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7E5A4-1B74-40BB-B669-D062066F049F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4590-EF00-4D12-96DA-C9FEF764F7C8}" type="slidenum">
              <a:rPr lang="es-MX" smtClean="0"/>
              <a:pPr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240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4590-EF00-4D12-96DA-C9FEF764F7C8}" type="slidenum">
              <a:rPr lang="es-MX" smtClean="0"/>
              <a:pPr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240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FA3D792-8B4D-4818-906E-127BA124DF40}" type="datetimeFigureOut">
              <a:rPr lang="es-MX" smtClean="0"/>
              <a:pPr/>
              <a:t>27/06/2015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68A0EC-2D10-4BFA-B9AD-F2774528BF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ranja diagonal"/>
          <p:cNvSpPr/>
          <p:nvPr/>
        </p:nvSpPr>
        <p:spPr>
          <a:xfrm>
            <a:off x="0" y="2276872"/>
            <a:ext cx="8160684" cy="4581128"/>
          </a:xfrm>
          <a:prstGeom prst="diagStripe">
            <a:avLst>
              <a:gd name="adj" fmla="val 367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813153">
            <a:off x="528648" y="3662451"/>
            <a:ext cx="8152051" cy="1253854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CAMBIOS BIOLOGICOS, FISICOS, </a:t>
            </a:r>
            <a:b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PSICOLOGICOS Y SOCIALES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3928" y="5589240"/>
            <a:ext cx="4744591" cy="4064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latin typeface="Harrington" panose="04040505050A02020702" pitchFamily="82" charset="0"/>
              </a:rPr>
              <a:t>Dra. Astrid Hernández</a:t>
            </a:r>
          </a:p>
          <a:p>
            <a:endParaRPr lang="es-MX" sz="2400" b="1" dirty="0">
              <a:latin typeface="Harrington" panose="04040505050A02020702" pitchFamily="82" charset="0"/>
            </a:endParaRPr>
          </a:p>
        </p:txBody>
      </p:sp>
      <p:pic>
        <p:nvPicPr>
          <p:cNvPr id="50178" name="Picture 2" descr="http://padresdeadolescentes.files.wordpress.com/2011/12/la-adolescencia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9"/>
          <a:stretch/>
        </p:blipFill>
        <p:spPr bwMode="auto">
          <a:xfrm rot="19792269">
            <a:off x="400893" y="1073335"/>
            <a:ext cx="5378451" cy="31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BIOLOGICOS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316353"/>
            <a:ext cx="3960440" cy="374441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es-MX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Marcan el inicio de la Adolescencia.</a:t>
            </a:r>
          </a:p>
          <a:p>
            <a:pPr marL="68580" indent="0"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El eje </a:t>
            </a:r>
            <a:r>
              <a:rPr lang="es-MX" b="1" dirty="0" smtClean="0">
                <a:solidFill>
                  <a:srgbClr val="FF0000"/>
                </a:solidFill>
              </a:rPr>
              <a:t>Hipotálamo -Hipófisis - Gónadas </a:t>
            </a:r>
            <a:r>
              <a:rPr lang="es-MX" dirty="0" smtClean="0">
                <a:solidFill>
                  <a:schemeClr val="tx1"/>
                </a:solidFill>
              </a:rPr>
              <a:t>es el responsable de comenzar  la pubertad.</a:t>
            </a:r>
            <a:endParaRPr lang="es-MX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" indent="0">
              <a:buNone/>
            </a:pPr>
            <a:endParaRPr lang="es-MX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" indent="0">
              <a:buNone/>
            </a:pPr>
            <a:endParaRPr lang="es-MX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s-MX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" indent="0">
              <a:buNone/>
            </a:pPr>
            <a:endParaRPr lang="es-MX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144963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1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ormo"/>
          <p:cNvPicPr>
            <a:picLocks noChangeAspect="1" noChangeArrowheads="1"/>
          </p:cNvPicPr>
          <p:nvPr/>
        </p:nvPicPr>
        <p:blipFill rotWithShape="1">
          <a:blip r:embed="rId2" cstate="print">
            <a:lum contrast="40000"/>
          </a:blip>
          <a:srcRect b="12193"/>
          <a:stretch/>
        </p:blipFill>
        <p:spPr bwMode="auto">
          <a:xfrm>
            <a:off x="1767124" y="836712"/>
            <a:ext cx="6028290" cy="50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s-ES" altLang="es-MX" sz="2400" b="1" dirty="0">
                <a:solidFill>
                  <a:schemeClr val="bg1"/>
                </a:solidFill>
                <a:latin typeface="Arial" charset="0"/>
              </a:rPr>
              <a:t>Hipotálamo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627875" y="904755"/>
            <a:ext cx="2143294" cy="628890"/>
          </a:xfrm>
          <a:prstGeom prst="ellipse">
            <a:avLst/>
          </a:prstGeom>
          <a:solidFill>
            <a:srgbClr val="FCB85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kumimoji="1" lang="es-ES" sz="2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Hipófisis</a:t>
            </a:r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4067944" y="4883506"/>
            <a:ext cx="1368152" cy="614505"/>
          </a:xfrm>
          <a:prstGeom prst="ellipse">
            <a:avLst/>
          </a:prstGeom>
          <a:solidFill>
            <a:srgbClr val="FCB85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kumimoji="1" lang="es-ES" b="1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kumimoji="1" lang="es-E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Gónadas</a:t>
            </a:r>
          </a:p>
          <a:p>
            <a:pPr eaLnBrk="1" hangingPunct="1"/>
            <a:endParaRPr lang="es-MX" altLang="es-MX" dirty="0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36137" y="1539826"/>
            <a:ext cx="32153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kumimoji="1" lang="es-ES" sz="2000" dirty="0">
                <a:cs typeface="Shruti" panose="020B0502040204020203" pitchFamily="34" charset="0"/>
              </a:rPr>
              <a:t>Produce la </a:t>
            </a:r>
            <a:r>
              <a:rPr kumimoji="1" lang="es-ES" sz="2000" dirty="0" smtClean="0">
                <a:cs typeface="Shruti" panose="020B0502040204020203" pitchFamily="34" charset="0"/>
              </a:rPr>
              <a:t>Hormona </a:t>
            </a:r>
            <a:r>
              <a:rPr kumimoji="1" lang="es-ES" sz="2000" dirty="0">
                <a:cs typeface="Shruti" panose="020B0502040204020203" pitchFamily="34" charset="0"/>
              </a:rPr>
              <a:t>liberadora de </a:t>
            </a:r>
            <a:r>
              <a:rPr kumimoji="1" lang="es-ES" sz="2000" dirty="0" smtClean="0">
                <a:cs typeface="Shruti" panose="020B0502040204020203" pitchFamily="34" charset="0"/>
              </a:rPr>
              <a:t>Hormonas gonadotróficas</a:t>
            </a:r>
            <a:endParaRPr kumimoji="1" lang="es-ES" sz="2000" dirty="0">
              <a:cs typeface="Shruti" panose="020B0502040204020203" pitchFamily="34" charset="0"/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525741" y="24029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s-ES" altLang="es-MX" sz="2800" b="1" dirty="0" smtClean="0">
                <a:latin typeface="Georgia" pitchFamily="18" charset="0"/>
              </a:rPr>
              <a:t>    Inicio Pubertad</a:t>
            </a:r>
            <a:endParaRPr kumimoji="1" lang="es-ES" altLang="es-MX" sz="2800" b="1" dirty="0">
              <a:latin typeface="Georgia" pitchFamily="18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279441" y="1539826"/>
            <a:ext cx="25465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ES" sz="2000" dirty="0"/>
              <a:t>Produce hormonas </a:t>
            </a:r>
            <a:r>
              <a:rPr kumimoji="1" lang="es-ES" sz="2000" dirty="0" smtClean="0"/>
              <a:t>gonadotróficas (LH, FSH)</a:t>
            </a:r>
            <a:endParaRPr kumimoji="1" lang="es-ES" sz="2000" dirty="0"/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520485" y="5903894"/>
            <a:ext cx="8280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kumimoji="1" lang="es-ES" sz="2000" dirty="0" smtClean="0">
                <a:solidFill>
                  <a:schemeClr val="tx2">
                    <a:lumMod val="50000"/>
                  </a:schemeClr>
                </a:solidFill>
              </a:rPr>
              <a:t>Producen </a:t>
            </a:r>
            <a:r>
              <a:rPr kumimoji="1" lang="es-ES" sz="2000" dirty="0">
                <a:solidFill>
                  <a:schemeClr val="tx2">
                    <a:lumMod val="50000"/>
                  </a:schemeClr>
                </a:solidFill>
              </a:rPr>
              <a:t>hormonas sexuales que van directamente a la </a:t>
            </a:r>
            <a:r>
              <a:rPr kumimoji="1" lang="es-ES" sz="2000" dirty="0" smtClean="0">
                <a:solidFill>
                  <a:schemeClr val="tx2">
                    <a:lumMod val="50000"/>
                  </a:schemeClr>
                </a:solidFill>
              </a:rPr>
              <a:t>sangre.</a:t>
            </a:r>
            <a:endParaRPr kumimoji="1"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1987309" y="784274"/>
            <a:ext cx="1852677" cy="75555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kumimoji="1" lang="es-ES" sz="2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Hipotálamo</a:t>
            </a:r>
          </a:p>
        </p:txBody>
      </p:sp>
    </p:spTree>
    <p:extLst>
      <p:ext uri="{BB962C8B-B14F-4D97-AF65-F5344CB8AC3E}">
        <p14:creationId xmlns:p14="http://schemas.microsoft.com/office/powerpoint/2010/main" val="9078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utoUpdateAnimBg="0"/>
      <p:bldP spid="60422" grpId="0" animBg="1"/>
      <p:bldP spid="60423" grpId="0" animBg="1"/>
      <p:bldP spid="60424" grpId="0" autoUpdateAnimBg="0"/>
      <p:bldP spid="60431" grpId="0" autoUpdateAnimBg="0"/>
      <p:bldP spid="60432" grpId="0" autoUpdateAnimBg="0"/>
      <p:bldP spid="60433" grpId="0" autoUpdateAnimBg="0"/>
      <p:bldP spid="60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1008113" y="764704"/>
            <a:ext cx="6768752" cy="719363"/>
          </a:xfrm>
        </p:spPr>
        <p:txBody>
          <a:bodyPr/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BIOLOGICOS</a:t>
            </a:r>
            <a:endParaRPr lang="es-MX" altLang="es-MX" dirty="0" smtClean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5101192"/>
            <a:ext cx="2200897" cy="433569"/>
          </a:xfrm>
          <a:solidFill>
            <a:srgbClr val="FF4B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 smtClean="0">
                <a:latin typeface="Century Gothic" pitchFamily="34" charset="0"/>
                <a:sym typeface="Wingdings" pitchFamily="2" charset="2"/>
              </a:rPr>
              <a:t>OVULACION</a:t>
            </a:r>
            <a:r>
              <a:rPr lang="es-MX" dirty="0" smtClean="0">
                <a:latin typeface="Century Gothic" pitchFamily="34" charset="0"/>
                <a:sym typeface="Wingdings" pitchFamily="2" charset="2"/>
              </a:rPr>
              <a:t/>
            </a:r>
            <a:br>
              <a:rPr lang="es-MX" dirty="0" smtClean="0">
                <a:latin typeface="Century Gothic" pitchFamily="34" charset="0"/>
                <a:sym typeface="Wingdings" pitchFamily="2" charset="2"/>
              </a:rPr>
            </a:br>
            <a:r>
              <a:rPr lang="es-MX" dirty="0" smtClean="0">
                <a:latin typeface="Century Gothic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968538" y="5301208"/>
            <a:ext cx="2736460" cy="830997"/>
          </a:xfrm>
          <a:prstGeom prst="rect">
            <a:avLst/>
          </a:prstGeom>
          <a:solidFill>
            <a:srgbClr val="75DBF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latin typeface="Century Gothic" pitchFamily="34" charset="0"/>
              </a:rPr>
              <a:t>ESPERMARQUIA</a:t>
            </a:r>
            <a:r>
              <a:rPr lang="es-MX" sz="2400" b="1" dirty="0" smtClean="0">
                <a:latin typeface="Century Gothic" pitchFamily="34" charset="0"/>
                <a:sym typeface="Wingdings" pitchFamily="2" charset="2"/>
              </a:rPr>
              <a:t/>
            </a:r>
            <a:br>
              <a:rPr lang="es-MX" sz="2400" b="1" dirty="0" smtClean="0">
                <a:latin typeface="Century Gothic" pitchFamily="34" charset="0"/>
                <a:sym typeface="Wingdings" pitchFamily="2" charset="2"/>
              </a:rPr>
            </a:br>
            <a:r>
              <a:rPr lang="es-MX" sz="2400" dirty="0" smtClean="0">
                <a:latin typeface="Century Gothic" pitchFamily="34" charset="0"/>
                <a:sym typeface="Wingdings" pitchFamily="2" charset="2"/>
              </a:rPr>
              <a:t>13 años</a:t>
            </a:r>
            <a:endParaRPr lang="es-MX" sz="2400" dirty="0">
              <a:latin typeface="Century Gothic" pitchFamily="34" charset="0"/>
              <a:sym typeface="Wingdings" pitchFamily="2" charset="2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915816" y="1772816"/>
            <a:ext cx="38346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Inicio de la producción de hormonas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979712" y="3898755"/>
            <a:ext cx="2200897" cy="849068"/>
          </a:xfrm>
          <a:prstGeom prst="rect">
            <a:avLst/>
          </a:prstGeom>
          <a:solidFill>
            <a:srgbClr val="FF4BA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r>
              <a:rPr lang="es-MX" b="1" dirty="0" smtClean="0">
                <a:latin typeface="Century Gothic" pitchFamily="34" charset="0"/>
                <a:sym typeface="Wingdings" pitchFamily="2" charset="2"/>
              </a:rPr>
              <a:t>MENARQUIA</a:t>
            </a:r>
            <a:r>
              <a:rPr lang="es-MX" dirty="0" smtClean="0">
                <a:latin typeface="Century Gothic" pitchFamily="34" charset="0"/>
                <a:sym typeface="Wingdings" pitchFamily="2" charset="2"/>
              </a:rPr>
              <a:t/>
            </a:r>
            <a:br>
              <a:rPr lang="es-MX" dirty="0" smtClean="0">
                <a:latin typeface="Century Gothic" pitchFamily="34" charset="0"/>
                <a:sym typeface="Wingdings" pitchFamily="2" charset="2"/>
              </a:rPr>
            </a:br>
            <a:r>
              <a:rPr lang="es-MX" dirty="0" smtClean="0">
                <a:latin typeface="Century Gothic" pitchFamily="34" charset="0"/>
                <a:sym typeface="Wingdings" pitchFamily="2" charset="2"/>
              </a:rPr>
              <a:t>10-15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8571" r="62857"/>
          <a:stretch>
            <a:fillRect/>
          </a:stretch>
        </p:blipFill>
        <p:spPr bwMode="auto">
          <a:xfrm>
            <a:off x="748261" y="1528816"/>
            <a:ext cx="2016224" cy="49930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10 Rectángulo"/>
          <p:cNvSpPr/>
          <p:nvPr/>
        </p:nvSpPr>
        <p:spPr>
          <a:xfrm>
            <a:off x="4970995" y="3589598"/>
            <a:ext cx="2479024" cy="461665"/>
          </a:xfrm>
          <a:prstGeom prst="rect">
            <a:avLst/>
          </a:prstGeom>
          <a:solidFill>
            <a:srgbClr val="75DBF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latin typeface="Century Gothic" pitchFamily="34" charset="0"/>
                <a:sym typeface="Wingdings" pitchFamily="2" charset="2"/>
              </a:rPr>
              <a:t>ERECCION</a:t>
            </a:r>
            <a:endParaRPr lang="es-MX" sz="2400" dirty="0">
              <a:latin typeface="Century Gothic" pitchFamily="34" charset="0"/>
              <a:sym typeface="Wingdings" pitchFamily="2" charset="2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45963" y="4308806"/>
            <a:ext cx="2915830" cy="830997"/>
          </a:xfrm>
          <a:prstGeom prst="rect">
            <a:avLst/>
          </a:prstGeom>
          <a:solidFill>
            <a:srgbClr val="75DBF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latin typeface="Century Gothic" pitchFamily="34" charset="0"/>
                <a:sym typeface="Wingdings" pitchFamily="2" charset="2"/>
              </a:rPr>
              <a:t>PRODUCCION DE SEMEN O ESPERMA</a:t>
            </a:r>
            <a:endParaRPr lang="es-MX" sz="2400" dirty="0">
              <a:latin typeface="Century Gothic" pitchFamily="34" charset="0"/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68571"/>
          <a:stretch>
            <a:fillRect/>
          </a:stretch>
        </p:blipFill>
        <p:spPr bwMode="auto">
          <a:xfrm>
            <a:off x="6750496" y="1580679"/>
            <a:ext cx="1909004" cy="49411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6625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sz="32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BIOLOGICOS EN LAS MUJERES</a:t>
            </a:r>
            <a:endParaRPr lang="es-ES" sz="2800" b="1" dirty="0" smtClean="0"/>
          </a:p>
        </p:txBody>
      </p:sp>
      <p:pic>
        <p:nvPicPr>
          <p:cNvPr id="2050" name="Picture 2" descr="http://3.bp.blogspot.com/-InAlrJOUbmU/TdWKfJDbWbI/AAAAAAAAACY/xkWE3E0ZuDY/s1600/reproduccion-humana_image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05081"/>
            <a:ext cx="4608512" cy="50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l="17575"/>
          <a:stretch/>
        </p:blipFill>
        <p:spPr>
          <a:xfrm>
            <a:off x="827583" y="1110981"/>
            <a:ext cx="1995295" cy="26164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993" y="764704"/>
            <a:ext cx="684076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BIOLOGICOS</a:t>
            </a:r>
            <a:b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LAS MUJERES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1800" y="2348880"/>
            <a:ext cx="584025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MENARQUIA.- </a:t>
            </a:r>
            <a:r>
              <a:rPr lang="es-ES" dirty="0" smtClean="0">
                <a:solidFill>
                  <a:schemeClr val="tx1"/>
                </a:solidFill>
              </a:rPr>
              <a:t>Primera menstruación.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4298"/>
            <a:ext cx="4032448" cy="275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73949" y="3140968"/>
            <a:ext cx="4176464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98C723"/>
              </a:buClr>
              <a:buSzPct val="76000"/>
            </a:pPr>
            <a:r>
              <a:rPr lang="es-ES" sz="2400" b="1" dirty="0"/>
              <a:t>OVULACION.- </a:t>
            </a:r>
          </a:p>
          <a:p>
            <a:pPr marL="342900" lvl="0" indent="-342900">
              <a:spcBef>
                <a:spcPct val="20000"/>
              </a:spcBef>
              <a:buClr>
                <a:srgbClr val="98C723"/>
              </a:buClr>
              <a:buSzPct val="76000"/>
              <a:buFont typeface="Wingdings 2" pitchFamily="18" charset="2"/>
              <a:buChar char=""/>
            </a:pPr>
            <a:r>
              <a:rPr lang="es-ES" sz="2400" dirty="0" smtClean="0"/>
              <a:t>Aparece de 6 meses a un año después de la menstruación</a:t>
            </a:r>
          </a:p>
          <a:p>
            <a:pPr marL="342900" lvl="0" indent="-342900">
              <a:spcBef>
                <a:spcPct val="20000"/>
              </a:spcBef>
              <a:buClr>
                <a:srgbClr val="98C723"/>
              </a:buClr>
              <a:buSzPct val="76000"/>
              <a:buFont typeface="Wingdings 2" pitchFamily="18" charset="2"/>
              <a:buChar char=""/>
            </a:pPr>
            <a:r>
              <a:rPr lang="es-ES" sz="2400" dirty="0" smtClean="0"/>
              <a:t>Representa </a:t>
            </a:r>
            <a:r>
              <a:rPr lang="es-ES" sz="2400" dirty="0"/>
              <a:t>el inicio de la capacidad reproductiva</a:t>
            </a:r>
            <a:r>
              <a:rPr lang="es-ES" sz="2400" b="1" dirty="0"/>
              <a:t>.</a:t>
            </a:r>
            <a:endParaRPr lang="es-ES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29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57632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BIOLOGICOS</a:t>
            </a:r>
            <a:b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LAS MUJERES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11560" y="2323652"/>
            <a:ext cx="4824536" cy="4057676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98C723"/>
              </a:buClr>
              <a:buNone/>
            </a:pPr>
            <a:r>
              <a:rPr lang="es-ES" b="1" dirty="0">
                <a:solidFill>
                  <a:schemeClr val="tx1"/>
                </a:solidFill>
              </a:rPr>
              <a:t>OVULACION.- </a:t>
            </a:r>
            <a:endParaRPr lang="es-ES" b="1" dirty="0" smtClean="0">
              <a:solidFill>
                <a:schemeClr val="tx1"/>
              </a:solidFill>
            </a:endParaRPr>
          </a:p>
          <a:p>
            <a:pPr lvl="0">
              <a:buClr>
                <a:srgbClr val="98C723"/>
              </a:buClr>
            </a:pPr>
            <a:r>
              <a:rPr lang="es-MX" dirty="0" smtClean="0">
                <a:solidFill>
                  <a:schemeClr val="tx1"/>
                </a:solidFill>
              </a:rPr>
              <a:t>A </a:t>
            </a:r>
            <a:r>
              <a:rPr lang="es-MX" dirty="0">
                <a:solidFill>
                  <a:schemeClr val="tx1"/>
                </a:solidFill>
              </a:rPr>
              <a:t>mitad del ciclo. (Día 14 para </a:t>
            </a:r>
            <a:r>
              <a:rPr lang="es-MX" dirty="0" smtClean="0">
                <a:solidFill>
                  <a:schemeClr val="tx1"/>
                </a:solidFill>
              </a:rPr>
              <a:t>ciclos </a:t>
            </a:r>
            <a:r>
              <a:rPr lang="es-MX" dirty="0">
                <a:solidFill>
                  <a:schemeClr val="tx1"/>
                </a:solidFill>
              </a:rPr>
              <a:t>de 28días</a:t>
            </a:r>
            <a:r>
              <a:rPr lang="es-MX" dirty="0" smtClean="0">
                <a:solidFill>
                  <a:schemeClr val="tx1"/>
                </a:solidFill>
              </a:rPr>
              <a:t>)</a:t>
            </a:r>
          </a:p>
          <a:p>
            <a:pPr lvl="0">
              <a:buClr>
                <a:srgbClr val="98C723"/>
              </a:buClr>
            </a:pPr>
            <a:r>
              <a:rPr lang="es-MX" dirty="0" smtClean="0">
                <a:solidFill>
                  <a:schemeClr val="tx1"/>
                </a:solidFill>
              </a:rPr>
              <a:t>Nacen con 2 millones de ovocitos. (óvulos inmaduros)</a:t>
            </a:r>
          </a:p>
          <a:p>
            <a:pPr>
              <a:buClr>
                <a:srgbClr val="98C723"/>
              </a:buClr>
            </a:pPr>
            <a:r>
              <a:rPr lang="es-MX" dirty="0" smtClean="0">
                <a:solidFill>
                  <a:schemeClr val="tx1"/>
                </a:solidFill>
              </a:rPr>
              <a:t>Solo 400 entrarán en etapa de maduración y de </a:t>
            </a:r>
            <a:r>
              <a:rPr lang="es-MX" dirty="0">
                <a:solidFill>
                  <a:schemeClr val="tx1"/>
                </a:solidFill>
              </a:rPr>
              <a:t>estos solo 35-40 se ovularán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  <a:p>
            <a:pPr marL="68580" lvl="0" indent="0">
              <a:buClr>
                <a:srgbClr val="98C723"/>
              </a:buClr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9954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sz="32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BIOLOGICOS EN LAS MUJERES</a:t>
            </a:r>
            <a:endParaRPr lang="es-ES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b="5304"/>
          <a:stretch/>
        </p:blipFill>
        <p:spPr bwMode="auto">
          <a:xfrm>
            <a:off x="611560" y="3501008"/>
            <a:ext cx="79208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5022935" y="1772816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CICLO OVARICO: OVULACION</a:t>
            </a:r>
            <a:endParaRPr lang="es-MX" dirty="0"/>
          </a:p>
        </p:txBody>
      </p:sp>
      <p:sp>
        <p:nvSpPr>
          <p:cNvPr id="7" name="6 Elipse"/>
          <p:cNvSpPr/>
          <p:nvPr/>
        </p:nvSpPr>
        <p:spPr>
          <a:xfrm>
            <a:off x="1037545" y="1772816"/>
            <a:ext cx="288032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CICLO MENSTRUAL: MENSTRUACION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514273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HORMONA FOLICULO ESTIMULANTE (FSH) </a:t>
            </a:r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ESTROGENOS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78919" y="522920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HORMONA LUTEINIZANTE  (LH)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PROGESTERONA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16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048673" cy="125306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BIOLOGICOS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</a:t>
            </a:r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MUJERES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81" y="2204865"/>
            <a:ext cx="6150559" cy="41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6"/>
          <a:stretch/>
        </p:blipFill>
        <p:spPr bwMode="auto">
          <a:xfrm>
            <a:off x="644721" y="2390309"/>
            <a:ext cx="1372375" cy="22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2" r="35527"/>
          <a:stretch/>
        </p:blipFill>
        <p:spPr bwMode="auto">
          <a:xfrm>
            <a:off x="782003" y="4301518"/>
            <a:ext cx="1260764" cy="22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2" b="4847"/>
          <a:stretch/>
        </p:blipFill>
        <p:spPr bwMode="auto">
          <a:xfrm>
            <a:off x="706028" y="260648"/>
            <a:ext cx="1412715" cy="212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>
            <a:off x="1941904" y="3509384"/>
            <a:ext cx="3998248" cy="15037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763688" y="5157192"/>
            <a:ext cx="5544616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763688" y="1758581"/>
            <a:ext cx="2736304" cy="39026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c1zVTxiyXhE/UHSl0ESL1HI/AAAAAAAABAQ/TqxYv8xwRQ4/s1600/periodo+fert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3" y="2029490"/>
            <a:ext cx="4633129" cy="47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46740" cy="60548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sz="32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BIOLOGICOS </a:t>
            </a:r>
            <a:r>
              <a:rPr lang="es-ES" sz="32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</a:t>
            </a:r>
            <a:r>
              <a:rPr lang="es-ES" sz="32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 </a:t>
            </a:r>
            <a:r>
              <a:rPr lang="es-ES" sz="32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MUJERES</a:t>
            </a:r>
            <a:endParaRPr lang="en-US" sz="3200" dirty="0"/>
          </a:p>
        </p:txBody>
      </p:sp>
      <p:pic>
        <p:nvPicPr>
          <p:cNvPr id="2054" name="Picture 6" descr="http://es.calenworld.com/wp-content/uploads/sites/2/2014/05/Calendario-septiembre-2014-imprim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90" y="2546186"/>
            <a:ext cx="3935744" cy="31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onector"/>
          <p:cNvSpPr/>
          <p:nvPr/>
        </p:nvSpPr>
        <p:spPr>
          <a:xfrm>
            <a:off x="7524328" y="3717032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2" name="11 Conector"/>
          <p:cNvSpPr/>
          <p:nvPr/>
        </p:nvSpPr>
        <p:spPr>
          <a:xfrm>
            <a:off x="8604448" y="3715397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13" name="12 Conector"/>
          <p:cNvSpPr/>
          <p:nvPr/>
        </p:nvSpPr>
        <p:spPr>
          <a:xfrm>
            <a:off x="8045152" y="3717032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14" name="13 Conector"/>
          <p:cNvSpPr/>
          <p:nvPr/>
        </p:nvSpPr>
        <p:spPr>
          <a:xfrm>
            <a:off x="5940152" y="4098800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15" name="14 Conector"/>
          <p:cNvSpPr/>
          <p:nvPr/>
        </p:nvSpPr>
        <p:spPr>
          <a:xfrm>
            <a:off x="5364088" y="4093310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16" name="15 Conector"/>
          <p:cNvSpPr/>
          <p:nvPr/>
        </p:nvSpPr>
        <p:spPr>
          <a:xfrm>
            <a:off x="6444208" y="4098800"/>
            <a:ext cx="216024" cy="21602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6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936709" y="4022146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/>
              <a:t>7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8057492" y="4065826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/>
              <a:t>9</a:t>
            </a:r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7524328" y="4065826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/>
              <a:t>8</a:t>
            </a: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8599898" y="4083783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/>
              <a:t>10</a:t>
            </a:r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6936709" y="4498868"/>
            <a:ext cx="377027" cy="27699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14</a:t>
            </a:r>
            <a:endParaRPr lang="es-MX" sz="1200" dirty="0"/>
          </a:p>
        </p:txBody>
      </p:sp>
      <p:sp>
        <p:nvSpPr>
          <p:cNvPr id="28" name="27 Rectángulo"/>
          <p:cNvSpPr/>
          <p:nvPr/>
        </p:nvSpPr>
        <p:spPr>
          <a:xfrm>
            <a:off x="7466136" y="4498868"/>
            <a:ext cx="377027" cy="276999"/>
          </a:xfrm>
          <a:prstGeom prst="rect">
            <a:avLst/>
          </a:prstGeom>
          <a:solidFill>
            <a:srgbClr val="4FD1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15</a:t>
            </a:r>
            <a:endParaRPr lang="es-MX" sz="1200" dirty="0"/>
          </a:p>
        </p:txBody>
      </p:sp>
      <p:sp>
        <p:nvSpPr>
          <p:cNvPr id="30" name="29 Rectángulo"/>
          <p:cNvSpPr/>
          <p:nvPr/>
        </p:nvSpPr>
        <p:spPr>
          <a:xfrm>
            <a:off x="8025431" y="4512768"/>
            <a:ext cx="377027" cy="276999"/>
          </a:xfrm>
          <a:prstGeom prst="rect">
            <a:avLst/>
          </a:prstGeom>
          <a:solidFill>
            <a:srgbClr val="4FD1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16</a:t>
            </a:r>
            <a:endParaRPr lang="es-MX" sz="1200" dirty="0"/>
          </a:p>
        </p:txBody>
      </p:sp>
      <p:sp>
        <p:nvSpPr>
          <p:cNvPr id="31" name="30 Rectángulo"/>
          <p:cNvSpPr/>
          <p:nvPr/>
        </p:nvSpPr>
        <p:spPr>
          <a:xfrm>
            <a:off x="8553015" y="4498868"/>
            <a:ext cx="377027" cy="276999"/>
          </a:xfrm>
          <a:prstGeom prst="rect">
            <a:avLst/>
          </a:prstGeom>
          <a:solidFill>
            <a:srgbClr val="4FD1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17</a:t>
            </a:r>
            <a:endParaRPr lang="es-MX" sz="1200" dirty="0"/>
          </a:p>
        </p:txBody>
      </p:sp>
      <p:sp>
        <p:nvSpPr>
          <p:cNvPr id="32" name="31 Rectángulo"/>
          <p:cNvSpPr/>
          <p:nvPr/>
        </p:nvSpPr>
        <p:spPr>
          <a:xfrm>
            <a:off x="6363706" y="4512767"/>
            <a:ext cx="377027" cy="276999"/>
          </a:xfrm>
          <a:prstGeom prst="rect">
            <a:avLst/>
          </a:prstGeom>
          <a:solidFill>
            <a:srgbClr val="4FD1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13</a:t>
            </a:r>
            <a:endParaRPr lang="es-MX" sz="1200" dirty="0"/>
          </a:p>
        </p:txBody>
      </p:sp>
      <p:sp>
        <p:nvSpPr>
          <p:cNvPr id="33" name="32 Rectángulo"/>
          <p:cNvSpPr/>
          <p:nvPr/>
        </p:nvSpPr>
        <p:spPr>
          <a:xfrm>
            <a:off x="5859650" y="4512768"/>
            <a:ext cx="377027" cy="276999"/>
          </a:xfrm>
          <a:prstGeom prst="rect">
            <a:avLst/>
          </a:prstGeom>
          <a:solidFill>
            <a:srgbClr val="4FD1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12</a:t>
            </a:r>
            <a:endParaRPr lang="es-MX" sz="1200" dirty="0"/>
          </a:p>
        </p:txBody>
      </p:sp>
      <p:sp>
        <p:nvSpPr>
          <p:cNvPr id="34" name="33 Rectángulo"/>
          <p:cNvSpPr/>
          <p:nvPr/>
        </p:nvSpPr>
        <p:spPr>
          <a:xfrm>
            <a:off x="5393625" y="4512768"/>
            <a:ext cx="372973" cy="276999"/>
          </a:xfrm>
          <a:prstGeom prst="rect">
            <a:avLst/>
          </a:prstGeom>
          <a:solidFill>
            <a:srgbClr val="4FD1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11</a:t>
            </a:r>
            <a:endParaRPr lang="es-MX" sz="1200" dirty="0"/>
          </a:p>
        </p:txBody>
      </p:sp>
      <p:sp>
        <p:nvSpPr>
          <p:cNvPr id="36" name="35 Rectángulo"/>
          <p:cNvSpPr/>
          <p:nvPr/>
        </p:nvSpPr>
        <p:spPr>
          <a:xfrm>
            <a:off x="5364088" y="4938261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18</a:t>
            </a:r>
            <a:endParaRPr lang="es-MX" sz="1200" dirty="0"/>
          </a:p>
        </p:txBody>
      </p:sp>
      <p:sp>
        <p:nvSpPr>
          <p:cNvPr id="37" name="36 Rectángulo"/>
          <p:cNvSpPr/>
          <p:nvPr/>
        </p:nvSpPr>
        <p:spPr>
          <a:xfrm>
            <a:off x="5862757" y="4930449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19</a:t>
            </a:r>
            <a:endParaRPr lang="es-MX" sz="1200" dirty="0"/>
          </a:p>
        </p:txBody>
      </p:sp>
      <p:sp>
        <p:nvSpPr>
          <p:cNvPr id="38" name="37 Rectángulo"/>
          <p:cNvSpPr/>
          <p:nvPr/>
        </p:nvSpPr>
        <p:spPr>
          <a:xfrm>
            <a:off x="6366813" y="4938261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20</a:t>
            </a:r>
            <a:endParaRPr lang="es-MX" sz="1200" dirty="0"/>
          </a:p>
        </p:txBody>
      </p:sp>
      <p:sp>
        <p:nvSpPr>
          <p:cNvPr id="39" name="38 Rectángulo"/>
          <p:cNvSpPr/>
          <p:nvPr/>
        </p:nvSpPr>
        <p:spPr>
          <a:xfrm>
            <a:off x="6855465" y="4938261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21</a:t>
            </a:r>
            <a:endParaRPr lang="es-MX" sz="1200" dirty="0"/>
          </a:p>
        </p:txBody>
      </p:sp>
      <p:sp>
        <p:nvSpPr>
          <p:cNvPr id="41" name="40 Rectángulo"/>
          <p:cNvSpPr/>
          <p:nvPr/>
        </p:nvSpPr>
        <p:spPr>
          <a:xfrm>
            <a:off x="7443826" y="4952161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22</a:t>
            </a:r>
            <a:endParaRPr lang="es-MX" sz="1200" dirty="0"/>
          </a:p>
        </p:txBody>
      </p:sp>
      <p:sp>
        <p:nvSpPr>
          <p:cNvPr id="42" name="41 Rectángulo"/>
          <p:cNvSpPr/>
          <p:nvPr/>
        </p:nvSpPr>
        <p:spPr>
          <a:xfrm>
            <a:off x="7964650" y="4952161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23</a:t>
            </a:r>
            <a:endParaRPr lang="es-MX" sz="1200" dirty="0"/>
          </a:p>
        </p:txBody>
      </p:sp>
      <p:sp>
        <p:nvSpPr>
          <p:cNvPr id="43" name="42 Rectángulo"/>
          <p:cNvSpPr/>
          <p:nvPr/>
        </p:nvSpPr>
        <p:spPr>
          <a:xfrm>
            <a:off x="8443864" y="4952160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24</a:t>
            </a:r>
            <a:endParaRPr lang="es-MX" sz="1200" dirty="0"/>
          </a:p>
        </p:txBody>
      </p:sp>
      <p:sp>
        <p:nvSpPr>
          <p:cNvPr id="44" name="43 Rectángulo"/>
          <p:cNvSpPr/>
          <p:nvPr/>
        </p:nvSpPr>
        <p:spPr>
          <a:xfrm>
            <a:off x="5331924" y="5373792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25</a:t>
            </a:r>
            <a:endParaRPr lang="es-MX" sz="1200" dirty="0"/>
          </a:p>
        </p:txBody>
      </p:sp>
      <p:sp>
        <p:nvSpPr>
          <p:cNvPr id="45" name="44 Rectángulo"/>
          <p:cNvSpPr/>
          <p:nvPr/>
        </p:nvSpPr>
        <p:spPr>
          <a:xfrm>
            <a:off x="5862757" y="5338269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26</a:t>
            </a:r>
            <a:endParaRPr lang="es-MX" sz="1200" dirty="0"/>
          </a:p>
        </p:txBody>
      </p:sp>
      <p:sp>
        <p:nvSpPr>
          <p:cNvPr id="46" name="45 Rectángulo"/>
          <p:cNvSpPr/>
          <p:nvPr/>
        </p:nvSpPr>
        <p:spPr>
          <a:xfrm>
            <a:off x="6363705" y="5373791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27</a:t>
            </a:r>
            <a:endParaRPr lang="es-MX" sz="1200" dirty="0"/>
          </a:p>
        </p:txBody>
      </p:sp>
      <p:sp>
        <p:nvSpPr>
          <p:cNvPr id="47" name="46 Rectángulo"/>
          <p:cNvSpPr/>
          <p:nvPr/>
        </p:nvSpPr>
        <p:spPr>
          <a:xfrm>
            <a:off x="6936708" y="5338269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28</a:t>
            </a:r>
            <a:endParaRPr lang="es-MX" sz="1200" dirty="0"/>
          </a:p>
        </p:txBody>
      </p:sp>
      <p:sp>
        <p:nvSpPr>
          <p:cNvPr id="48" name="47 Rectángulo"/>
          <p:cNvSpPr/>
          <p:nvPr/>
        </p:nvSpPr>
        <p:spPr>
          <a:xfrm>
            <a:off x="7460208" y="5373790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29</a:t>
            </a:r>
            <a:endParaRPr lang="es-MX" sz="1200" dirty="0"/>
          </a:p>
        </p:txBody>
      </p:sp>
      <p:sp>
        <p:nvSpPr>
          <p:cNvPr id="50" name="49 Conector"/>
          <p:cNvSpPr/>
          <p:nvPr/>
        </p:nvSpPr>
        <p:spPr>
          <a:xfrm>
            <a:off x="7540709" y="5615268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51" name="50 Conector"/>
          <p:cNvSpPr/>
          <p:nvPr/>
        </p:nvSpPr>
        <p:spPr>
          <a:xfrm>
            <a:off x="8623885" y="5658768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52" name="51 Rectángulo"/>
          <p:cNvSpPr/>
          <p:nvPr/>
        </p:nvSpPr>
        <p:spPr>
          <a:xfrm>
            <a:off x="8523946" y="5336494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31</a:t>
            </a:r>
            <a:endParaRPr lang="es-MX" sz="1200" dirty="0"/>
          </a:p>
        </p:txBody>
      </p:sp>
      <p:sp>
        <p:nvSpPr>
          <p:cNvPr id="53" name="52 Rectángulo"/>
          <p:cNvSpPr/>
          <p:nvPr/>
        </p:nvSpPr>
        <p:spPr>
          <a:xfrm>
            <a:off x="8025430" y="5336495"/>
            <a:ext cx="37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30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2912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6056" y="2348880"/>
            <a:ext cx="3528392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endParaRPr lang="es-ES" sz="3200" b="1" spc="50" dirty="0" smtClean="0">
              <a:ln w="11430"/>
              <a:gradFill>
                <a:gsLst>
                  <a:gs pos="25000">
                    <a:srgbClr val="59B0B9">
                      <a:satMod val="155000"/>
                    </a:srgbClr>
                  </a:gs>
                  <a:gs pos="100000">
                    <a:srgbClr val="59B0B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32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BIOLOGICOS</a:t>
            </a:r>
          </a:p>
          <a:p>
            <a:pPr marL="0" indent="0" algn="ctr">
              <a:buNone/>
            </a:pPr>
            <a:r>
              <a:rPr lang="es-ES" sz="32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LOS </a:t>
            </a:r>
          </a:p>
          <a:p>
            <a:pPr marL="0" indent="0" algn="ctr">
              <a:buNone/>
            </a:pPr>
            <a:r>
              <a:rPr lang="es-ES" sz="32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HOMBRES</a:t>
            </a:r>
            <a:endParaRPr lang="es-ES" sz="2800" b="1" dirty="0" smtClean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5040560" cy="6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556792"/>
            <a:ext cx="5040560" cy="418416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ES" sz="44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ADOLESCENCIA</a:t>
            </a:r>
            <a:endParaRPr lang="es-ES" sz="4400" b="1" spc="50" dirty="0" smtClean="0">
              <a:ln w="11430"/>
              <a:gradFill>
                <a:gsLst>
                  <a:gs pos="25000">
                    <a:srgbClr val="59B0B9">
                      <a:satMod val="155000"/>
                    </a:srgbClr>
                  </a:gs>
                  <a:gs pos="100000">
                    <a:srgbClr val="59B0B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  <a:p>
            <a:pPr marL="68580" indent="0" algn="ctr">
              <a:buNone/>
            </a:pPr>
            <a:endParaRPr lang="es-ES" sz="4400" b="1" spc="50" dirty="0">
              <a:ln w="11430"/>
              <a:gradFill>
                <a:gsLst>
                  <a:gs pos="25000">
                    <a:srgbClr val="59B0B9">
                      <a:satMod val="155000"/>
                    </a:srgbClr>
                  </a:gs>
                  <a:gs pos="100000">
                    <a:srgbClr val="59B0B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  <a:p>
            <a:pPr marL="68580" indent="0" algn="ctr">
              <a:buNone/>
            </a:pPr>
            <a:endParaRPr lang="es-ES" sz="4400" b="1" spc="50" dirty="0" smtClean="0">
              <a:ln w="11430"/>
              <a:gradFill>
                <a:gsLst>
                  <a:gs pos="25000">
                    <a:srgbClr val="59B0B9">
                      <a:satMod val="155000"/>
                    </a:srgbClr>
                  </a:gs>
                  <a:gs pos="100000">
                    <a:srgbClr val="59B0B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  <a:p>
            <a:pPr marL="68580" indent="0" algn="ctr">
              <a:buNone/>
            </a:pPr>
            <a:endParaRPr lang="es-ES" sz="4400" b="1" spc="50" dirty="0" smtClean="0">
              <a:ln w="11430"/>
              <a:gradFill>
                <a:gsLst>
                  <a:gs pos="25000">
                    <a:srgbClr val="59B0B9">
                      <a:satMod val="155000"/>
                    </a:srgbClr>
                  </a:gs>
                  <a:gs pos="100000">
                    <a:srgbClr val="59B0B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  <a:p>
            <a:pPr marL="68580" indent="0" algn="ctr">
              <a:buNone/>
            </a:pPr>
            <a:r>
              <a:rPr lang="es-ES" sz="44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PUBERTAD</a:t>
            </a:r>
          </a:p>
        </p:txBody>
      </p:sp>
      <p:pic>
        <p:nvPicPr>
          <p:cNvPr id="51202" name="Picture 2" descr="https://encrypted-tbn1.gstatic.com/images?q=tbn:ANd9GcT6wnjRgKiRvAGmms3Jkgh0bZ2X3N9oPMqhqdxF_zBfEHpAWX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024336" cy="38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arriba y abajo"/>
          <p:cNvSpPr/>
          <p:nvPr/>
        </p:nvSpPr>
        <p:spPr>
          <a:xfrm>
            <a:off x="5868144" y="2348880"/>
            <a:ext cx="1008112" cy="24482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83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Nube"/>
          <p:cNvSpPr/>
          <p:nvPr/>
        </p:nvSpPr>
        <p:spPr>
          <a:xfrm rot="5400000">
            <a:off x="6048164" y="1448780"/>
            <a:ext cx="2952328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22144"/>
            <a:ext cx="684076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BIOLOGICOS</a:t>
            </a:r>
            <a:b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LOS HOMBRES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8465" y="2125418"/>
            <a:ext cx="5922757" cy="427260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ERECCION.- </a:t>
            </a:r>
            <a:r>
              <a:rPr lang="es-ES" dirty="0" smtClean="0">
                <a:solidFill>
                  <a:schemeClr val="tx1"/>
                </a:solidFill>
              </a:rPr>
              <a:t>desde el nacimiento esta presente, pero en la adolescencia aparece como respuesta a estímulos sexuales. (Sueños húmedos)</a:t>
            </a:r>
            <a:endParaRPr lang="es-MX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ESPERMARQUIA.-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Primera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eyaculación.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(Poluciones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Nocturnas)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65" y="4362504"/>
            <a:ext cx="280987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onector"/>
          <p:cNvSpPr/>
          <p:nvPr/>
        </p:nvSpPr>
        <p:spPr>
          <a:xfrm>
            <a:off x="6660232" y="3702158"/>
            <a:ext cx="180219" cy="3029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Conector"/>
          <p:cNvSpPr/>
          <p:nvPr/>
        </p:nvSpPr>
        <p:spPr>
          <a:xfrm>
            <a:off x="6480013" y="3997627"/>
            <a:ext cx="180219" cy="3029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Conector"/>
          <p:cNvSpPr/>
          <p:nvPr/>
        </p:nvSpPr>
        <p:spPr>
          <a:xfrm>
            <a:off x="6310221" y="4362504"/>
            <a:ext cx="180219" cy="3029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683399"/>
            <a:ext cx="2408909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BIOLOGICOS</a:t>
            </a:r>
            <a:b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LOS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HOMBRES</a:t>
            </a:r>
            <a:endParaRPr lang="es-MX" dirty="0"/>
          </a:p>
        </p:txBody>
      </p:sp>
      <p:sp>
        <p:nvSpPr>
          <p:cNvPr id="10" name="9 Elipse"/>
          <p:cNvSpPr/>
          <p:nvPr/>
        </p:nvSpPr>
        <p:spPr>
          <a:xfrm>
            <a:off x="5786245" y="3573016"/>
            <a:ext cx="280603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ERECCION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1.bp.blogspot.com/-CSIdkOcJ5Fs/UjYhiOfuOhI/AAAAAAAAAh0/onImanJgHxo/s1600/cuerpos+cavernosos+erecc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5" r="12394"/>
          <a:stretch/>
        </p:blipFill>
        <p:spPr bwMode="auto">
          <a:xfrm>
            <a:off x="683568" y="2064327"/>
            <a:ext cx="4998316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12" y="1785416"/>
            <a:ext cx="3816424" cy="467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11044" y="908720"/>
            <a:ext cx="60166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BIOLOGICOS</a:t>
            </a:r>
            <a:b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LOS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HOMBRES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4608512" cy="3159696"/>
          </a:xfrm>
        </p:spPr>
        <p:txBody>
          <a:bodyPr/>
          <a:lstStyle/>
          <a:p>
            <a:pPr marL="68580" indent="0">
              <a:buNone/>
            </a:pPr>
            <a:r>
              <a:rPr lang="es-MX" b="1" dirty="0" smtClean="0">
                <a:solidFill>
                  <a:schemeClr val="tx1"/>
                </a:solidFill>
              </a:rPr>
              <a:t>PRODUCCION DE SEMEN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Comienza  a producirse a los 13 años aproximadamente, antes de la espermaquía.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No deja de producirse durante toda la vida.</a:t>
            </a:r>
          </a:p>
          <a:p>
            <a:pPr marL="68580" indent="0"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16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845840"/>
            <a:ext cx="77865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BIOLOGICOS</a:t>
            </a:r>
            <a:b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LOS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HOMBRES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539549" y="2204864"/>
            <a:ext cx="4680523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8C723"/>
              </a:buClr>
              <a:buSzPct val="76000"/>
            </a:pPr>
            <a:r>
              <a:rPr lang="es-MX" sz="2400" b="1" dirty="0">
                <a:solidFill>
                  <a:prstClr val="black"/>
                </a:solidFill>
              </a:rPr>
              <a:t>PRODUCCION DE </a:t>
            </a:r>
            <a:r>
              <a:rPr lang="es-MX" sz="2400" b="1" dirty="0" smtClean="0">
                <a:solidFill>
                  <a:prstClr val="black"/>
                </a:solidFill>
              </a:rPr>
              <a:t>SEMEN</a:t>
            </a:r>
          </a:p>
          <a:p>
            <a:pPr marL="68580" lvl="0" algn="ctr">
              <a:spcBef>
                <a:spcPct val="20000"/>
              </a:spcBef>
              <a:buClr>
                <a:srgbClr val="98C723"/>
              </a:buClr>
              <a:buSzPct val="76000"/>
            </a:pPr>
            <a:endParaRPr lang="es-MX" sz="2400" b="1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Cantidad 2-5ml </a:t>
            </a:r>
            <a:r>
              <a:rPr lang="es-ES" sz="2400" dirty="0"/>
              <a:t>por </a:t>
            </a:r>
            <a:r>
              <a:rPr lang="es-ES" sz="2400" dirty="0" smtClean="0"/>
              <a:t>eyaculación.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s-ES" sz="24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Cada </a:t>
            </a:r>
            <a:r>
              <a:rPr lang="es-ES" sz="2400" dirty="0"/>
              <a:t>ml contiene 50-100 </a:t>
            </a:r>
            <a:r>
              <a:rPr lang="es-ES" sz="2400" dirty="0" smtClean="0"/>
              <a:t>millones de espermas.</a:t>
            </a:r>
          </a:p>
          <a:p>
            <a:pPr>
              <a:buClr>
                <a:schemeClr val="accent1"/>
              </a:buClr>
            </a:pPr>
            <a:endParaRPr lang="es-ES" sz="24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Composición</a:t>
            </a:r>
            <a:r>
              <a:rPr lang="es-ES" sz="2400" dirty="0"/>
              <a:t>: 60</a:t>
            </a:r>
            <a:r>
              <a:rPr lang="es-ES" sz="2400" dirty="0" smtClean="0"/>
              <a:t>%  vesícula seminal, 30</a:t>
            </a:r>
            <a:r>
              <a:rPr lang="es-ES" sz="2400" dirty="0"/>
              <a:t>% próstata, 10% </a:t>
            </a:r>
            <a:r>
              <a:rPr lang="es-ES" sz="2400" dirty="0" smtClean="0"/>
              <a:t>espermas.</a:t>
            </a:r>
            <a:endParaRPr lang="es-MX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94" y="3820922"/>
            <a:ext cx="2952328" cy="260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ultrafivbahia.com/images/IMS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12467" r="15926" b="16790"/>
          <a:stretch/>
        </p:blipFill>
        <p:spPr bwMode="auto">
          <a:xfrm>
            <a:off x="5410994" y="2228737"/>
            <a:ext cx="2952328" cy="16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catolicasbolivia.org/img/espacios/grande-g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6"/>
          <a:stretch/>
        </p:blipFill>
        <p:spPr bwMode="auto">
          <a:xfrm>
            <a:off x="649672" y="1484784"/>
            <a:ext cx="3850320" cy="49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768752" cy="107940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FISICOS</a:t>
            </a:r>
            <a:b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LA ADOLESCENCIA</a:t>
            </a:r>
            <a:endParaRPr lang="es-MX" altLang="es-MX" dirty="0" smtClean="0">
              <a:latin typeface="Century Gothic" pitchFamily="34" charset="0"/>
            </a:endParaRPr>
          </a:p>
        </p:txBody>
      </p:sp>
      <p:pic>
        <p:nvPicPr>
          <p:cNvPr id="15" name="Picture 2" descr="http://www.catolicasbolivia.org/img/espacios/grande-g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6"/>
          <a:stretch/>
        </p:blipFill>
        <p:spPr bwMode="auto">
          <a:xfrm flipH="1">
            <a:off x="4515335" y="1980310"/>
            <a:ext cx="3528392" cy="42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122649"/>
            <a:ext cx="7632848" cy="3476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1.- CAMBIOS EN LA PIEL. </a:t>
            </a:r>
            <a:r>
              <a:rPr lang="es-ES" dirty="0" smtClean="0">
                <a:solidFill>
                  <a:schemeClr val="tx1"/>
                </a:solidFill>
              </a:rPr>
              <a:t>(Andrógenos)</a:t>
            </a:r>
          </a:p>
          <a:p>
            <a:pPr marL="457200" indent="-457200"/>
            <a:r>
              <a:rPr lang="es-ES" dirty="0" smtClean="0">
                <a:solidFill>
                  <a:schemeClr val="tx1"/>
                </a:solidFill>
              </a:rPr>
              <a:t>Olor </a:t>
            </a:r>
            <a:r>
              <a:rPr lang="es-ES" dirty="0">
                <a:solidFill>
                  <a:schemeClr val="tx1"/>
                </a:solidFill>
              </a:rPr>
              <a:t>corporal más "adulto". </a:t>
            </a:r>
          </a:p>
          <a:p>
            <a:pPr marL="457200" indent="-457200"/>
            <a:r>
              <a:rPr lang="es-ES" dirty="0" smtClean="0">
                <a:solidFill>
                  <a:schemeClr val="tx1"/>
                </a:solidFill>
              </a:rPr>
              <a:t>Aumento </a:t>
            </a:r>
            <a:r>
              <a:rPr lang="es-ES" dirty="0">
                <a:solidFill>
                  <a:schemeClr val="tx1"/>
                </a:solidFill>
              </a:rPr>
              <a:t>en la secreción de aceite (sebo) en la </a:t>
            </a:r>
            <a:r>
              <a:rPr lang="es-ES" dirty="0" smtClean="0">
                <a:solidFill>
                  <a:schemeClr val="tx1"/>
                </a:solidFill>
              </a:rPr>
              <a:t>piel</a:t>
            </a:r>
          </a:p>
          <a:p>
            <a:pPr marL="457200" indent="-457200"/>
            <a:r>
              <a:rPr lang="es-ES" dirty="0" smtClean="0">
                <a:solidFill>
                  <a:schemeClr val="tx1"/>
                </a:solidFill>
              </a:rPr>
              <a:t>Aparición de acné</a:t>
            </a:r>
            <a:r>
              <a:rPr lang="es-E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38168" y="1141124"/>
            <a:ext cx="8208912" cy="67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LAS MUJERES</a:t>
            </a:r>
            <a:endParaRPr lang="es-MX" altLang="es-MX" dirty="0" smtClean="0">
              <a:latin typeface="Century Gothic" pitchFamily="34" charset="0"/>
            </a:endParaRPr>
          </a:p>
        </p:txBody>
      </p:sp>
      <p:pic>
        <p:nvPicPr>
          <p:cNvPr id="3074" name="Picture 2" descr="https://encrypted-tbn2.gstatic.com/images?q=tbn:ANd9GcQZMz0jeutUck6fKyIX2tONO-Q0iLKJniYwt_--o0T0VRkAjQLEWq5wUr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9635"/>
            <a:ext cx="2922952" cy="21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sKO05np7Lfc/USkFy1fAFaI/AAAAAAAABZ0/TEyKulM4LJ8/s400/maquillaje-piel-gras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85" y="3484973"/>
            <a:ext cx="2942699" cy="2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8215" y="1474577"/>
            <a:ext cx="8071994" cy="12343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dirty="0">
                <a:solidFill>
                  <a:schemeClr val="tx1"/>
                </a:solidFill>
              </a:rPr>
              <a:t>2</a:t>
            </a:r>
            <a:r>
              <a:rPr lang="es-ES" b="1" dirty="0" smtClean="0">
                <a:solidFill>
                  <a:schemeClr val="tx1"/>
                </a:solidFill>
              </a:rPr>
              <a:t>.- TELARQUIA: </a:t>
            </a:r>
            <a:r>
              <a:rPr lang="es-ES" dirty="0" smtClean="0">
                <a:solidFill>
                  <a:schemeClr val="tx1"/>
                </a:solidFill>
              </a:rPr>
              <a:t>desarrollo mamario. (Estrógenos)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DE TANNER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1297" y="692696"/>
            <a:ext cx="8208912" cy="67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LAS MUJERES</a:t>
            </a:r>
            <a:endParaRPr lang="es-MX" altLang="es-MX" dirty="0" smtClean="0">
              <a:latin typeface="Century Gothic" pitchFamily="34" charset="0"/>
            </a:endParaRPr>
          </a:p>
        </p:txBody>
      </p:sp>
      <p:pic>
        <p:nvPicPr>
          <p:cNvPr id="7" name="Picture 4" descr="http://i791.photobucket.com/albums/yy191/Rambo_Animal/desarrollomamario.jpg?t=1261788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817854" cy="40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649" y="2010248"/>
            <a:ext cx="7574185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.- </a:t>
            </a:r>
            <a:r>
              <a:rPr lang="es-ES" b="1" dirty="0" smtClean="0">
                <a:solidFill>
                  <a:schemeClr val="tx1"/>
                </a:solidFill>
              </a:rPr>
              <a:t>Aumento </a:t>
            </a:r>
            <a:r>
              <a:rPr lang="es-ES" b="1" dirty="0">
                <a:solidFill>
                  <a:schemeClr val="tx1"/>
                </a:solidFill>
              </a:rPr>
              <a:t>de </a:t>
            </a:r>
            <a:r>
              <a:rPr lang="es-ES" b="1" dirty="0" smtClean="0">
                <a:solidFill>
                  <a:schemeClr val="tx1"/>
                </a:solidFill>
              </a:rPr>
              <a:t>estatura. </a:t>
            </a:r>
            <a:r>
              <a:rPr lang="es-ES" dirty="0" smtClean="0">
                <a:solidFill>
                  <a:schemeClr val="tx1"/>
                </a:solidFill>
              </a:rPr>
              <a:t>(Estrógenos)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indent="-342900"/>
            <a:r>
              <a:rPr lang="es-ES" dirty="0" smtClean="0">
                <a:solidFill>
                  <a:schemeClr val="tx1"/>
                </a:solidFill>
              </a:rPr>
              <a:t>Comienza aprox</a:t>
            </a:r>
            <a:r>
              <a:rPr lang="es-ES" dirty="0">
                <a:solidFill>
                  <a:schemeClr val="tx1"/>
                </a:solidFill>
              </a:rPr>
              <a:t>. </a:t>
            </a:r>
            <a:r>
              <a:rPr lang="es-ES" dirty="0" smtClean="0">
                <a:solidFill>
                  <a:schemeClr val="tx1"/>
                </a:solidFill>
              </a:rPr>
              <a:t>al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mismo </a:t>
            </a:r>
            <a:r>
              <a:rPr lang="es-ES" dirty="0">
                <a:solidFill>
                  <a:schemeClr val="tx1"/>
                </a:solidFill>
              </a:rPr>
              <a:t>tiempo que </a:t>
            </a:r>
            <a:r>
              <a:rPr lang="es-ES" dirty="0" smtClean="0">
                <a:solidFill>
                  <a:schemeClr val="tx1"/>
                </a:solidFill>
              </a:rPr>
              <a:t>los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primeros </a:t>
            </a:r>
            <a:r>
              <a:rPr lang="es-ES" dirty="0">
                <a:solidFill>
                  <a:schemeClr val="tx1"/>
                </a:solidFill>
              </a:rPr>
              <a:t>cambios </a:t>
            </a:r>
            <a:r>
              <a:rPr lang="es-ES" dirty="0" smtClean="0">
                <a:solidFill>
                  <a:schemeClr val="tx1"/>
                </a:solidFill>
              </a:rPr>
              <a:t>en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los senos.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indent="-342900"/>
            <a:endParaRPr lang="es-ES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1297" y="692696"/>
            <a:ext cx="8208912" cy="67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LAS MUJERES</a:t>
            </a:r>
            <a:endParaRPr lang="es-MX" altLang="es-MX" dirty="0" smtClean="0">
              <a:latin typeface="Century Gothic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14" y="2483978"/>
            <a:ext cx="4530255" cy="347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649" y="1844824"/>
            <a:ext cx="8024560" cy="1896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4</a:t>
            </a:r>
            <a:r>
              <a:rPr lang="es-ES" dirty="0" smtClean="0">
                <a:solidFill>
                  <a:schemeClr val="tx1"/>
                </a:solidFill>
              </a:rPr>
              <a:t>.- </a:t>
            </a:r>
            <a:r>
              <a:rPr lang="es-ES" b="1" dirty="0" smtClean="0">
                <a:solidFill>
                  <a:schemeClr val="tx1"/>
                </a:solidFill>
              </a:rPr>
              <a:t>PUBARQUIA.- </a:t>
            </a:r>
            <a:r>
              <a:rPr lang="es-ES" dirty="0" smtClean="0">
                <a:solidFill>
                  <a:schemeClr val="tx1"/>
                </a:solidFill>
              </a:rPr>
              <a:t>Desarrollo </a:t>
            </a:r>
            <a:r>
              <a:rPr lang="es-ES" dirty="0">
                <a:solidFill>
                  <a:schemeClr val="tx1"/>
                </a:solidFill>
              </a:rPr>
              <a:t>del vello </a:t>
            </a:r>
            <a:r>
              <a:rPr lang="es-ES" dirty="0" smtClean="0">
                <a:solidFill>
                  <a:schemeClr val="tx1"/>
                </a:solidFill>
              </a:rPr>
              <a:t>púbico (Andrógenos)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>
                <a:solidFill>
                  <a:schemeClr val="tx1"/>
                </a:solidFill>
              </a:rPr>
              <a:t>Aparece </a:t>
            </a:r>
            <a:r>
              <a:rPr lang="es-ES" dirty="0">
                <a:solidFill>
                  <a:schemeClr val="tx1"/>
                </a:solidFill>
              </a:rPr>
              <a:t>en el Estadio 2 de </a:t>
            </a:r>
            <a:r>
              <a:rPr lang="es-ES" dirty="0" smtClean="0">
                <a:solidFill>
                  <a:schemeClr val="tx1"/>
                </a:solidFill>
              </a:rPr>
              <a:t>Telarquía.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DE TANNER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1297" y="692696"/>
            <a:ext cx="8208912" cy="67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LAS MUJERES</a:t>
            </a:r>
            <a:endParaRPr lang="es-MX" altLang="es-MX" dirty="0" smtClean="0">
              <a:latin typeface="Century Gothic" pitchFamily="34" charset="0"/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8"/>
          <a:stretch/>
        </p:blipFill>
        <p:spPr>
          <a:xfrm>
            <a:off x="4497612" y="4132681"/>
            <a:ext cx="4611248" cy="2475091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41"/>
          <a:stretch/>
        </p:blipFill>
        <p:spPr>
          <a:xfrm>
            <a:off x="132120" y="4098192"/>
            <a:ext cx="4365492" cy="25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3883" y="476181"/>
            <a:ext cx="7886700" cy="1325563"/>
          </a:xfrm>
        </p:spPr>
        <p:txBody>
          <a:bodyPr/>
          <a:lstStyle/>
          <a:p>
            <a:pPr algn="ctr"/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416" y="1988840"/>
            <a:ext cx="5832648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5</a:t>
            </a:r>
            <a:r>
              <a:rPr lang="es-ES" b="1" dirty="0" smtClean="0">
                <a:solidFill>
                  <a:schemeClr val="tx1"/>
                </a:solidFill>
              </a:rPr>
              <a:t>.- Otros cambios ocasionados por estrógenos:</a:t>
            </a:r>
          </a:p>
          <a:p>
            <a:pPr marL="0" indent="0">
              <a:buNone/>
            </a:pPr>
            <a:endParaRPr lang="es-ES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 mucosa uterina y vaginal se engrosan </a:t>
            </a:r>
            <a:r>
              <a:rPr lang="es-ES" dirty="0">
                <a:solidFill>
                  <a:schemeClr val="tx1"/>
                </a:solidFill>
              </a:rPr>
              <a:t>y </a:t>
            </a:r>
            <a:r>
              <a:rPr lang="es-ES" dirty="0" smtClean="0">
                <a:solidFill>
                  <a:schemeClr val="tx1"/>
                </a:solidFill>
              </a:rPr>
              <a:t>adquieren </a:t>
            </a:r>
            <a:r>
              <a:rPr lang="es-ES" dirty="0">
                <a:solidFill>
                  <a:schemeClr val="tx1"/>
                </a:solidFill>
              </a:rPr>
              <a:t>un color </a:t>
            </a:r>
            <a:r>
              <a:rPr lang="es-ES" dirty="0" smtClean="0">
                <a:solidFill>
                  <a:schemeClr val="tx1"/>
                </a:solidFill>
              </a:rPr>
              <a:t>rosáceo.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Aparece flujo vaginal transparente-blanquecino.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Los labios menores/mayores cambian de grosor y coloración.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/>
          <a:srcRect t="10894"/>
          <a:stretch/>
        </p:blipFill>
        <p:spPr>
          <a:xfrm>
            <a:off x="6156176" y="2348880"/>
            <a:ext cx="2298009" cy="250852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1297" y="692696"/>
            <a:ext cx="8208912" cy="67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LAS MUJERES</a:t>
            </a:r>
            <a:endParaRPr lang="es-MX" altLang="es-MX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7620" y="764704"/>
            <a:ext cx="7024744" cy="11430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ADOLESCENCIA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1333" y="2060848"/>
            <a:ext cx="6777317" cy="3508977"/>
          </a:xfrm>
        </p:spPr>
        <p:txBody>
          <a:bodyPr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Es  el </a:t>
            </a:r>
            <a:r>
              <a:rPr lang="es-MX" dirty="0">
                <a:solidFill>
                  <a:schemeClr val="tx1"/>
                </a:solidFill>
              </a:rPr>
              <a:t>periodo del </a:t>
            </a:r>
            <a:r>
              <a:rPr lang="es-MX" dirty="0" smtClean="0">
                <a:solidFill>
                  <a:schemeClr val="tx1"/>
                </a:solidFill>
              </a:rPr>
              <a:t>desarrollo </a:t>
            </a:r>
            <a:r>
              <a:rPr lang="es-MX" dirty="0">
                <a:solidFill>
                  <a:schemeClr val="tx1"/>
                </a:solidFill>
              </a:rPr>
              <a:t>humano comprendido entre la niñez y la edad adulta, durante </a:t>
            </a:r>
            <a:r>
              <a:rPr lang="es-MX" dirty="0" smtClean="0">
                <a:solidFill>
                  <a:schemeClr val="tx1"/>
                </a:solidFill>
              </a:rPr>
              <a:t>la cual </a:t>
            </a:r>
            <a:r>
              <a:rPr lang="es-MX" dirty="0">
                <a:solidFill>
                  <a:schemeClr val="tx1"/>
                </a:solidFill>
              </a:rPr>
              <a:t>se </a:t>
            </a:r>
            <a:r>
              <a:rPr lang="es-MX" dirty="0" smtClean="0">
                <a:solidFill>
                  <a:schemeClr val="tx1"/>
                </a:solidFill>
              </a:rPr>
              <a:t>presentan importantes cambios físicos, biológicos, psicológicos y sociales.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6883"/>
            <a:ext cx="4464496" cy="224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3883" y="476181"/>
            <a:ext cx="7886700" cy="1325563"/>
          </a:xfrm>
        </p:spPr>
        <p:txBody>
          <a:bodyPr/>
          <a:lstStyle/>
          <a:p>
            <a:pPr algn="ctr"/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060848"/>
            <a:ext cx="5256584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5</a:t>
            </a:r>
            <a:r>
              <a:rPr lang="es-ES" b="1" dirty="0" smtClean="0">
                <a:solidFill>
                  <a:schemeClr val="tx1"/>
                </a:solidFill>
              </a:rPr>
              <a:t>.- Otros cambios ocasionados por estrógenos:</a:t>
            </a:r>
          </a:p>
          <a:p>
            <a:pPr marL="0" indent="0">
              <a:buNone/>
            </a:pPr>
            <a:endParaRPr lang="es-ES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 </a:t>
            </a:r>
            <a:r>
              <a:rPr lang="es-ES" dirty="0">
                <a:solidFill>
                  <a:schemeClr val="tx1"/>
                </a:solidFill>
              </a:rPr>
              <a:t>mitad inferior de la pelvis se </a:t>
            </a:r>
            <a:r>
              <a:rPr lang="es-ES" dirty="0" smtClean="0">
                <a:solidFill>
                  <a:schemeClr val="tx1"/>
                </a:solidFill>
              </a:rPr>
              <a:t>ensancha.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Los </a:t>
            </a:r>
            <a:r>
              <a:rPr lang="es-ES" dirty="0">
                <a:solidFill>
                  <a:schemeClr val="tx1"/>
                </a:solidFill>
              </a:rPr>
              <a:t>tejidos adiposos aumentan a un mayor porcentaje de la composición </a:t>
            </a:r>
            <a:r>
              <a:rPr lang="es-ES" dirty="0" smtClean="0">
                <a:solidFill>
                  <a:schemeClr val="tx1"/>
                </a:solidFill>
              </a:rPr>
              <a:t>corporal que </a:t>
            </a:r>
            <a:r>
              <a:rPr lang="es-ES" dirty="0">
                <a:solidFill>
                  <a:schemeClr val="tx1"/>
                </a:solidFill>
              </a:rPr>
              <a:t>en los </a:t>
            </a:r>
            <a:r>
              <a:rPr lang="es-ES" dirty="0" smtClean="0">
                <a:solidFill>
                  <a:schemeClr val="tx1"/>
                </a:solidFill>
              </a:rPr>
              <a:t>varones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1297" y="692696"/>
            <a:ext cx="8208912" cy="67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LAS MUJERES</a:t>
            </a:r>
            <a:endParaRPr lang="es-MX" altLang="es-MX" dirty="0" smtClean="0"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/>
          <a:stretch/>
        </p:blipFill>
        <p:spPr bwMode="auto">
          <a:xfrm>
            <a:off x="7164288" y="3573016"/>
            <a:ext cx="1872208" cy="30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/>
          <a:srcRect l="50685" t="3654" r="6901" b="13916"/>
          <a:stretch/>
        </p:blipFill>
        <p:spPr>
          <a:xfrm>
            <a:off x="5646960" y="1455123"/>
            <a:ext cx="1671035" cy="34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71408" cy="67264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LAS </a:t>
            </a: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MUJERES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59" y="1653374"/>
            <a:ext cx="6336705" cy="3794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6</a:t>
            </a:r>
            <a:r>
              <a:rPr lang="es-ES" b="1" dirty="0" smtClean="0">
                <a:solidFill>
                  <a:schemeClr val="tx1"/>
                </a:solidFill>
              </a:rPr>
              <a:t>.- Otros cambios ocasionados por Andrógenos: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Crecimiento de vello facial y </a:t>
            </a:r>
            <a:r>
              <a:rPr lang="es-ES" dirty="0" smtClean="0">
                <a:solidFill>
                  <a:schemeClr val="tx1"/>
                </a:solidFill>
              </a:rPr>
              <a:t>corporal.- 6meses a 1 año posterior al vello púbico, </a:t>
            </a:r>
            <a:r>
              <a:rPr lang="es-ES" dirty="0">
                <a:solidFill>
                  <a:schemeClr val="tx1"/>
                </a:solidFill>
              </a:rPr>
              <a:t>en la secuencia siguiente: vello axilar, vello perianal, vello encima de los labios y vello </a:t>
            </a:r>
            <a:r>
              <a:rPr lang="es-ES" dirty="0" smtClean="0">
                <a:solidFill>
                  <a:schemeClr val="tx1"/>
                </a:solidFill>
              </a:rPr>
              <a:t>peri-areolar</a:t>
            </a:r>
            <a:r>
              <a:rPr lang="es-ES" dirty="0">
                <a:solidFill>
                  <a:schemeClr val="tx1"/>
                </a:solidFill>
              </a:rPr>
              <a:t>. </a:t>
            </a:r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Inicia</a:t>
            </a:r>
            <a:r>
              <a:rPr lang="en-US" dirty="0" smtClean="0">
                <a:solidFill>
                  <a:schemeClr val="tx1"/>
                </a:solidFill>
              </a:rPr>
              <a:t> curiosidad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y/o libido sexual.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2600" dirty="0" smtClean="0"/>
          </a:p>
        </p:txBody>
      </p:sp>
      <p:pic>
        <p:nvPicPr>
          <p:cNvPr id="3074" name="Picture 2" descr="https://encrypted-tbn3.gstatic.com/images?q=tbn:ANd9GcQvdkzPeECJWhj725LnOIHD-QuDcrjIioF28rYX6YTd5giJpI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1713384"/>
            <a:ext cx="2081769" cy="20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RAn2O70gbby1AzhOouC0wP1Tant7MoqQf8jJktU5oUt2Y68OK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/>
          <a:stretch/>
        </p:blipFill>
        <p:spPr bwMode="auto">
          <a:xfrm>
            <a:off x="6649789" y="4149080"/>
            <a:ext cx="2308236" cy="22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TVBOkwfLdoBcQawAzTDrUgJxnRA3kzf3Qc4tPDNQ1bDARG3Fhp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49964"/>
            <a:ext cx="2570118" cy="21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921" y="908720"/>
            <a:ext cx="8817015" cy="60499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HOMBRES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329788"/>
            <a:ext cx="5544616" cy="3979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2</a:t>
            </a:r>
            <a:r>
              <a:rPr lang="es-ES" b="1" dirty="0" smtClean="0">
                <a:solidFill>
                  <a:schemeClr val="tx1"/>
                </a:solidFill>
              </a:rPr>
              <a:t>.- Crecimiento </a:t>
            </a:r>
            <a:r>
              <a:rPr lang="es-ES" b="1" dirty="0">
                <a:solidFill>
                  <a:schemeClr val="tx1"/>
                </a:solidFill>
              </a:rPr>
              <a:t>de los testículos </a:t>
            </a:r>
            <a:r>
              <a:rPr lang="es-ES" dirty="0" smtClean="0">
                <a:solidFill>
                  <a:schemeClr val="tx1"/>
                </a:solidFill>
              </a:rPr>
              <a:t>(Andrógenos)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</a:rPr>
              <a:t>Entre los 13-16 años.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</a:rPr>
              <a:t>Tamaño: en la infancia los testículos  miden de 2-3 </a:t>
            </a:r>
            <a:r>
              <a:rPr lang="es-ES" sz="2400" dirty="0" err="1">
                <a:solidFill>
                  <a:schemeClr val="tx1"/>
                </a:solidFill>
              </a:rPr>
              <a:t>cms</a:t>
            </a:r>
            <a:r>
              <a:rPr lang="es-ES" sz="2400" dirty="0">
                <a:solidFill>
                  <a:schemeClr val="tx1"/>
                </a:solidFill>
              </a:rPr>
              <a:t>, </a:t>
            </a:r>
            <a:r>
              <a:rPr lang="es-ES" sz="2400" dirty="0" smtClean="0">
                <a:solidFill>
                  <a:schemeClr val="tx1"/>
                </a:solidFill>
              </a:rPr>
              <a:t>en la pubertad llegan a su tamaño definitivo que es de 4-8cms.</a:t>
            </a:r>
            <a:endParaRPr lang="es-E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974670"/>
            <a:ext cx="2316322" cy="23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361" y="1556792"/>
            <a:ext cx="7952552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.- </a:t>
            </a:r>
            <a:r>
              <a:rPr lang="es-ES" b="1" dirty="0" smtClean="0">
                <a:solidFill>
                  <a:schemeClr val="tx1"/>
                </a:solidFill>
              </a:rPr>
              <a:t>PUBARQUIA.- </a:t>
            </a:r>
            <a:r>
              <a:rPr lang="es-ES" dirty="0" smtClean="0">
                <a:solidFill>
                  <a:schemeClr val="tx1"/>
                </a:solidFill>
              </a:rPr>
              <a:t>Desarrollo </a:t>
            </a:r>
            <a:r>
              <a:rPr lang="es-ES" dirty="0">
                <a:solidFill>
                  <a:schemeClr val="tx1"/>
                </a:solidFill>
              </a:rPr>
              <a:t>del vello </a:t>
            </a:r>
            <a:r>
              <a:rPr lang="es-ES" dirty="0" smtClean="0">
                <a:solidFill>
                  <a:schemeClr val="tx1"/>
                </a:solidFill>
              </a:rPr>
              <a:t>púbico (Andrógenos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  <a:p>
            <a:pPr lvl="0">
              <a:buClr>
                <a:srgbClr val="98C723"/>
              </a:buClr>
            </a:pPr>
            <a:r>
              <a:rPr lang="es-ES" dirty="0">
                <a:solidFill>
                  <a:schemeClr val="tx1"/>
                </a:solidFill>
              </a:rPr>
              <a:t>Aparece 3-6meses después del crecimiento testicular.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1297" y="692696"/>
            <a:ext cx="8208912" cy="67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HOMBRES</a:t>
            </a:r>
            <a:endParaRPr lang="es-MX" altLang="es-MX" dirty="0" smtClean="0">
              <a:latin typeface="Century Gothic" pitchFamily="34" charset="0"/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 rotWithShape="1">
          <a:blip r:embed="rId2" cstate="print"/>
          <a:srcRect l="78422" t="22266" b="41772"/>
          <a:stretch/>
        </p:blipFill>
        <p:spPr>
          <a:xfrm>
            <a:off x="1115616" y="2996952"/>
            <a:ext cx="1407850" cy="268247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5" t="8649" b="3604"/>
          <a:stretch/>
        </p:blipFill>
        <p:spPr bwMode="auto">
          <a:xfrm>
            <a:off x="3131840" y="2933748"/>
            <a:ext cx="1152128" cy="280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32040" y="3356992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Crecimiento del pene. </a:t>
            </a:r>
            <a:r>
              <a:rPr lang="es-ES" sz="2400" dirty="0"/>
              <a:t>(Andrógenos)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Se da de los 11 a los 16 años.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4361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020" y="836466"/>
            <a:ext cx="8893880" cy="604992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HOMBRES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8766" y="1988840"/>
            <a:ext cx="5549418" cy="38520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5</a:t>
            </a:r>
            <a:r>
              <a:rPr lang="es-ES" b="1" dirty="0" smtClean="0">
                <a:solidFill>
                  <a:schemeClr val="tx1"/>
                </a:solidFill>
              </a:rPr>
              <a:t>.- Inicio del libido sexual.</a:t>
            </a:r>
          </a:p>
          <a:p>
            <a:pPr marL="0" indent="0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6.- Engrosamiento </a:t>
            </a:r>
            <a:r>
              <a:rPr lang="es-ES" b="1" dirty="0">
                <a:solidFill>
                  <a:schemeClr val="tx1"/>
                </a:solidFill>
              </a:rPr>
              <a:t>de la voz.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</a:rPr>
              <a:t>L</a:t>
            </a:r>
            <a:r>
              <a:rPr lang="es-ES" dirty="0" smtClean="0">
                <a:solidFill>
                  <a:schemeClr val="tx1"/>
                </a:solidFill>
              </a:rPr>
              <a:t>a laringe crece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Las </a:t>
            </a:r>
            <a:r>
              <a:rPr lang="es-ES" dirty="0">
                <a:solidFill>
                  <a:schemeClr val="tx1"/>
                </a:solidFill>
              </a:rPr>
              <a:t>cuerdas vocales </a:t>
            </a:r>
            <a:endParaRPr lang="es-E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se </a:t>
            </a:r>
            <a:r>
              <a:rPr lang="es-ES" dirty="0">
                <a:solidFill>
                  <a:schemeClr val="tx1"/>
                </a:solidFill>
              </a:rPr>
              <a:t>tornan más </a:t>
            </a:r>
            <a:r>
              <a:rPr lang="es-ES" dirty="0" smtClean="0">
                <a:solidFill>
                  <a:schemeClr val="tx1"/>
                </a:solidFill>
              </a:rPr>
              <a:t>gruesas.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496" y="3926014"/>
            <a:ext cx="2621381" cy="27524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8856" y="4941168"/>
            <a:ext cx="1446663" cy="15036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146332"/>
            <a:ext cx="1834773" cy="2311814"/>
          </a:xfrm>
          <a:prstGeom prst="rect">
            <a:avLst/>
          </a:prstGeom>
        </p:spPr>
      </p:pic>
      <p:pic>
        <p:nvPicPr>
          <p:cNvPr id="11266" name="Picture 2" descr="http://centrovidayfamilia.com/centro/editor/assets/Pornograf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26219"/>
            <a:ext cx="3447760" cy="18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5328592" cy="1253064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HOMBRES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358986"/>
            <a:ext cx="5710171" cy="4095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7</a:t>
            </a:r>
            <a:r>
              <a:rPr lang="es-ES" b="1" dirty="0">
                <a:solidFill>
                  <a:schemeClr val="tx1"/>
                </a:solidFill>
              </a:rPr>
              <a:t>.- Crecimiento repentino en la estatura y </a:t>
            </a:r>
            <a:r>
              <a:rPr lang="es-ES" b="1" dirty="0" smtClean="0">
                <a:solidFill>
                  <a:schemeClr val="tx1"/>
                </a:solidFill>
              </a:rPr>
              <a:t>peso </a:t>
            </a:r>
            <a:r>
              <a:rPr lang="es-ES" dirty="0" smtClean="0">
                <a:solidFill>
                  <a:schemeClr val="tx1"/>
                </a:solidFill>
              </a:rPr>
              <a:t>(Estrógenos)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 Aumenta </a:t>
            </a:r>
            <a:r>
              <a:rPr lang="es-ES" dirty="0" smtClean="0">
                <a:solidFill>
                  <a:schemeClr val="tx1"/>
                </a:solidFill>
              </a:rPr>
              <a:t>masa </a:t>
            </a:r>
            <a:r>
              <a:rPr lang="es-ES" dirty="0">
                <a:solidFill>
                  <a:schemeClr val="tx1"/>
                </a:solidFill>
              </a:rPr>
              <a:t>muscular </a:t>
            </a:r>
            <a:r>
              <a:rPr lang="es-ES" dirty="0" smtClean="0">
                <a:solidFill>
                  <a:schemeClr val="tx1"/>
                </a:solidFill>
              </a:rPr>
              <a:t>y fuerza, esto sucede </a:t>
            </a:r>
            <a:r>
              <a:rPr lang="es-ES" dirty="0">
                <a:solidFill>
                  <a:schemeClr val="tx1"/>
                </a:solidFill>
              </a:rPr>
              <a:t>tan rápido que el joven no puede controlar </a:t>
            </a:r>
            <a:r>
              <a:rPr lang="es-ES" dirty="0" smtClean="0">
                <a:solidFill>
                  <a:schemeClr val="tx1"/>
                </a:solidFill>
              </a:rPr>
              <a:t>sus </a:t>
            </a:r>
            <a:r>
              <a:rPr lang="es-ES" dirty="0">
                <a:solidFill>
                  <a:schemeClr val="tx1"/>
                </a:solidFill>
              </a:rPr>
              <a:t>movimientos y se vuelve </a:t>
            </a:r>
            <a:r>
              <a:rPr lang="es-ES" dirty="0" smtClean="0">
                <a:solidFill>
                  <a:schemeClr val="tx1"/>
                </a:solidFill>
              </a:rPr>
              <a:t>torpe.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t="4963" r="59547"/>
          <a:stretch/>
        </p:blipFill>
        <p:spPr>
          <a:xfrm>
            <a:off x="5940152" y="1124744"/>
            <a:ext cx="2748281" cy="26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123" y="893755"/>
            <a:ext cx="7948317" cy="677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FISICOS EN HOMBRES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089202"/>
            <a:ext cx="5399467" cy="4084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8.- Vello corporal </a:t>
            </a:r>
            <a:r>
              <a:rPr lang="es-ES" dirty="0" smtClean="0">
                <a:solidFill>
                  <a:schemeClr val="tx1"/>
                </a:solidFill>
              </a:rPr>
              <a:t>(Andrógenos)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Aparece vello en el resto del cuerpo en la siguiente secuencia: </a:t>
            </a:r>
            <a:r>
              <a:rPr lang="es-ES" dirty="0">
                <a:solidFill>
                  <a:schemeClr val="tx1"/>
                </a:solidFill>
              </a:rPr>
              <a:t>una línea de vello que se extiende desde el pene hasta el ombligo, vello axilar, vello facial (barba y bigote), vello en las piernas y brazos, </a:t>
            </a:r>
            <a:r>
              <a:rPr lang="es-ES" dirty="0" smtClean="0">
                <a:solidFill>
                  <a:schemeClr val="tx1"/>
                </a:solidFill>
              </a:rPr>
              <a:t>vello en </a:t>
            </a:r>
            <a:r>
              <a:rPr lang="es-ES" dirty="0">
                <a:solidFill>
                  <a:schemeClr val="tx1"/>
                </a:solidFill>
              </a:rPr>
              <a:t>el </a:t>
            </a:r>
            <a:r>
              <a:rPr lang="es-ES" dirty="0" smtClean="0">
                <a:solidFill>
                  <a:schemeClr val="tx1"/>
                </a:solidFill>
              </a:rPr>
              <a:t>pecho.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708920"/>
            <a:ext cx="2520280" cy="2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PSICOLOGICOS</a:t>
            </a:r>
            <a:b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LA ADOLESCENCIA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2132856"/>
            <a:ext cx="7776864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Viven </a:t>
            </a:r>
            <a:r>
              <a:rPr lang="es-ES" dirty="0">
                <a:solidFill>
                  <a:schemeClr val="tx1"/>
                </a:solidFill>
              </a:rPr>
              <a:t>con gran </a:t>
            </a:r>
            <a:r>
              <a:rPr lang="es-ES" dirty="0" smtClean="0">
                <a:solidFill>
                  <a:schemeClr val="tx1"/>
                </a:solidFill>
              </a:rPr>
              <a:t>curiosidad/preocupación por los </a:t>
            </a:r>
            <a:r>
              <a:rPr lang="es-ES" dirty="0">
                <a:solidFill>
                  <a:schemeClr val="tx1"/>
                </a:solidFill>
              </a:rPr>
              <a:t>cambios que se presentan en el cuerpo. </a:t>
            </a:r>
            <a:endParaRPr lang="es-E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 </a:t>
            </a:r>
            <a:r>
              <a:rPr lang="es-ES" dirty="0">
                <a:solidFill>
                  <a:schemeClr val="tx1"/>
                </a:solidFill>
              </a:rPr>
              <a:t>apariencia física se vuelve una de las principales inquietudes y a veces cuesta trabajo aceptar la nueva imagen. </a:t>
            </a:r>
            <a:endParaRPr lang="es-E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s-E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03" y="4221088"/>
            <a:ext cx="3607311" cy="219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70137"/>
            <a:ext cx="2229941" cy="26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PSICOLOGICOS</a:t>
            </a:r>
            <a:b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LA ADOLESCENCIA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204864"/>
            <a:ext cx="7848872" cy="214778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chemeClr val="tx1"/>
                </a:solidFill>
              </a:rPr>
              <a:t>Se </a:t>
            </a:r>
            <a:r>
              <a:rPr lang="es-ES" sz="2600" dirty="0">
                <a:solidFill>
                  <a:schemeClr val="tx1"/>
                </a:solidFill>
              </a:rPr>
              <a:t>experimentan cambios en la forma de ser y de pensar. Los adolescentes ya no aceptan tan fácilmente todo lo que dicen los adultos y se sienten incomprendidos.</a:t>
            </a:r>
            <a:br>
              <a:rPr lang="es-ES" sz="2600" dirty="0">
                <a:solidFill>
                  <a:schemeClr val="tx1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337768"/>
            <a:ext cx="2376264" cy="316835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8556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2.bp.blogspot.com/_yUMJDdQyjBg/TKJUSaBdlvI/AAAAAAAAABQ/Rxx2mBZYtXc/s200/adolescentes+espai-tem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2088232" cy="21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652" y="836712"/>
            <a:ext cx="5558532" cy="118154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32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PSICOLOGICOS</a:t>
            </a:r>
            <a:br>
              <a:rPr lang="es-ES" sz="32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32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LA ADOLESCENCIA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492896"/>
            <a:ext cx="4608512" cy="37444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El </a:t>
            </a:r>
            <a:r>
              <a:rPr lang="es-ES" dirty="0">
                <a:solidFill>
                  <a:schemeClr val="tx1"/>
                </a:solidFill>
              </a:rPr>
              <a:t>estado de ánimo cambia rápidamente; algunas veces </a:t>
            </a:r>
            <a:r>
              <a:rPr lang="es-ES" dirty="0" smtClean="0">
                <a:solidFill>
                  <a:schemeClr val="tx1"/>
                </a:solidFill>
              </a:rPr>
              <a:t>son alegres, entusiastas y activos</a:t>
            </a:r>
            <a:r>
              <a:rPr lang="es-ES" dirty="0">
                <a:solidFill>
                  <a:schemeClr val="tx1"/>
                </a:solidFill>
              </a:rPr>
              <a:t>. En otras, se sienten solos, tristes, aburridos y no tienen ganas de hacer nada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3856" y="773939"/>
            <a:ext cx="2424608" cy="3232811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86162"/>
            <a:ext cx="2831976" cy="25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4752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7" y="764704"/>
            <a:ext cx="7024744" cy="11430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PUBERTAD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060848"/>
            <a:ext cx="6777317" cy="3508977"/>
          </a:xfrm>
        </p:spPr>
        <p:txBody>
          <a:bodyPr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Es el </a:t>
            </a:r>
            <a:r>
              <a:rPr lang="es-MX" dirty="0">
                <a:solidFill>
                  <a:schemeClr val="tx1"/>
                </a:solidFill>
              </a:rPr>
              <a:t>c</a:t>
            </a:r>
            <a:r>
              <a:rPr lang="es-MX" dirty="0" smtClean="0">
                <a:solidFill>
                  <a:schemeClr val="tx1"/>
                </a:solidFill>
              </a:rPr>
              <a:t>onjunto </a:t>
            </a:r>
            <a:r>
              <a:rPr lang="es-MX" dirty="0">
                <a:solidFill>
                  <a:schemeClr val="tx1"/>
                </a:solidFill>
              </a:rPr>
              <a:t>de cambios físicos que </a:t>
            </a:r>
            <a:r>
              <a:rPr lang="es-MX" dirty="0" smtClean="0">
                <a:solidFill>
                  <a:schemeClr val="tx1"/>
                </a:solidFill>
              </a:rPr>
              <a:t>transforman </a:t>
            </a:r>
            <a:r>
              <a:rPr lang="es-MX" dirty="0">
                <a:solidFill>
                  <a:schemeClr val="tx1"/>
                </a:solidFill>
              </a:rPr>
              <a:t>el </a:t>
            </a:r>
            <a:r>
              <a:rPr lang="es-MX" dirty="0" smtClean="0">
                <a:solidFill>
                  <a:schemeClr val="tx1"/>
                </a:solidFill>
              </a:rPr>
              <a:t>cuerpo infantil </a:t>
            </a:r>
            <a:r>
              <a:rPr lang="es-MX" dirty="0">
                <a:solidFill>
                  <a:schemeClr val="tx1"/>
                </a:solidFill>
              </a:rPr>
              <a:t>en cuerpo </a:t>
            </a:r>
            <a:r>
              <a:rPr lang="es-MX" dirty="0" smtClean="0">
                <a:solidFill>
                  <a:schemeClr val="tx1"/>
                </a:solidFill>
              </a:rPr>
              <a:t>adulto con </a:t>
            </a:r>
            <a:r>
              <a:rPr lang="es-MX" dirty="0">
                <a:solidFill>
                  <a:schemeClr val="tx1"/>
                </a:solidFill>
              </a:rPr>
              <a:t>capacidad para la reproducción.</a:t>
            </a:r>
          </a:p>
        </p:txBody>
      </p:sp>
    </p:spTree>
    <p:extLst>
      <p:ext uri="{BB962C8B-B14F-4D97-AF65-F5344CB8AC3E}">
        <p14:creationId xmlns:p14="http://schemas.microsoft.com/office/powerpoint/2010/main" val="15981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SOCIALES</a:t>
            </a: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LA ADOLESCENCIA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2060848"/>
            <a:ext cx="7665823" cy="20359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 </a:t>
            </a:r>
            <a:r>
              <a:rPr lang="es-ES" dirty="0">
                <a:solidFill>
                  <a:schemeClr val="tx1"/>
                </a:solidFill>
              </a:rPr>
              <a:t>relación de amistad con personas del mismo sexo </a:t>
            </a:r>
            <a:r>
              <a:rPr lang="es-ES" dirty="0" smtClean="0">
                <a:solidFill>
                  <a:schemeClr val="tx1"/>
                </a:solidFill>
              </a:rPr>
              <a:t>les ayuda a identificarse </a:t>
            </a:r>
            <a:r>
              <a:rPr lang="es-ES" dirty="0">
                <a:solidFill>
                  <a:schemeClr val="tx1"/>
                </a:solidFill>
              </a:rPr>
              <a:t>con ellos </a:t>
            </a:r>
            <a:r>
              <a:rPr lang="es-ES" dirty="0" smtClean="0">
                <a:solidFill>
                  <a:schemeClr val="tx1"/>
                </a:solidFill>
              </a:rPr>
              <a:t>mismos y </a:t>
            </a:r>
            <a:r>
              <a:rPr lang="es-ES" dirty="0">
                <a:solidFill>
                  <a:schemeClr val="tx1"/>
                </a:solidFill>
              </a:rPr>
              <a:t>eso les permite conocerse </a:t>
            </a:r>
            <a:r>
              <a:rPr lang="es-ES" dirty="0" smtClean="0">
                <a:solidFill>
                  <a:schemeClr val="tx1"/>
                </a:solidFill>
              </a:rPr>
              <a:t>mejor.</a:t>
            </a:r>
          </a:p>
          <a:p>
            <a:pPr marL="6858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Los amigos toman un rol más importante que la familia.</a:t>
            </a:r>
          </a:p>
        </p:txBody>
      </p:sp>
      <p:pic>
        <p:nvPicPr>
          <p:cNvPr id="15362" name="Picture 2" descr="https://encrypted-tbn3.gstatic.com/images?q=tbn:ANd9GcSRdLK6fZ7xCodBrusXARFPmtKymj0T441NhSr1bECVII0nK0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077072"/>
            <a:ext cx="400372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SOCIALES</a:t>
            </a: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LA ADOLESCENCIA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2132856"/>
            <a:ext cx="7665823" cy="20359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El </a:t>
            </a:r>
            <a:r>
              <a:rPr lang="es-ES" dirty="0">
                <a:solidFill>
                  <a:schemeClr val="tx1"/>
                </a:solidFill>
              </a:rPr>
              <a:t>interés por la </a:t>
            </a:r>
            <a:r>
              <a:rPr lang="es-ES" dirty="0" smtClean="0">
                <a:solidFill>
                  <a:schemeClr val="tx1"/>
                </a:solidFill>
              </a:rPr>
              <a:t>sexualidad </a:t>
            </a:r>
            <a:r>
              <a:rPr lang="es-ES" dirty="0" smtClean="0">
                <a:solidFill>
                  <a:schemeClr val="tx1"/>
                </a:solidFill>
              </a:rPr>
              <a:t>aumenta.</a:t>
            </a: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744416" cy="24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854028"/>
            <a:ext cx="3246335" cy="202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</a:t>
            </a:r>
            <a: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SOCIALES</a:t>
            </a: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3600" b="1" spc="50" dirty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LA ADOLESCENCIA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348880"/>
            <a:ext cx="7665823" cy="2592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Consolidación de la propia identidad.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chemeClr val="tx1"/>
                </a:solidFill>
              </a:rPr>
              <a:t>Elección </a:t>
            </a:r>
            <a:r>
              <a:rPr lang="es-MX" dirty="0">
                <a:solidFill>
                  <a:schemeClr val="tx1"/>
                </a:solidFill>
              </a:rPr>
              <a:t>de una profesión.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chemeClr val="tx1"/>
                </a:solidFill>
              </a:rPr>
              <a:t>Aprendizaje </a:t>
            </a:r>
            <a:r>
              <a:rPr lang="es-MX" dirty="0">
                <a:solidFill>
                  <a:schemeClr val="tx1"/>
                </a:solidFill>
              </a:rPr>
              <a:t>para el amor. </a:t>
            </a:r>
          </a:p>
          <a:p>
            <a:pPr marL="6858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3" y="3933056"/>
            <a:ext cx="49955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014227" cy="32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421904"/>
            <a:ext cx="7488950" cy="1143000"/>
          </a:xfrm>
        </p:spPr>
        <p:txBody>
          <a:bodyPr>
            <a:normAutofit fontScale="90000"/>
          </a:bodyPr>
          <a:lstStyle/>
          <a:p>
            <a:r>
              <a:rPr lang="es-VE" dirty="0" smtClean="0"/>
              <a:t>Qué hacer en esta etapa tan </a:t>
            </a:r>
            <a:r>
              <a:rPr lang="es-VE" dirty="0" err="1" smtClean="0"/>
              <a:t>dificíl</a:t>
            </a:r>
            <a:r>
              <a:rPr lang="es-VE" dirty="0" smtClean="0"/>
              <a:t>???</a:t>
            </a:r>
            <a:endParaRPr lang="es-V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5963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1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I Corintios 6:19,20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«O ignoráis que vuestro cuerpo es templo del Espíritu Santo, el cual está en vosotros, el cual tenéis de Dios y que no sois vuestros?</a:t>
            </a:r>
          </a:p>
          <a:p>
            <a:r>
              <a:rPr lang="es-VE" dirty="0" smtClean="0"/>
              <a:t>Porque </a:t>
            </a:r>
            <a:r>
              <a:rPr lang="es-VE" dirty="0" err="1" smtClean="0"/>
              <a:t>habeis</a:t>
            </a:r>
            <a:r>
              <a:rPr lang="es-VE" dirty="0" smtClean="0"/>
              <a:t> sido comprados por precio; glorificad, pues a Dios en vuestro cuerpo y en vuestro espíritu, los cuales son de Dios».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598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611692" y="692696"/>
            <a:ext cx="3778571" cy="567755"/>
          </a:xfr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1"/>
                </a:solidFill>
                <a:latin typeface="Century Gothic" pitchFamily="34" charset="0"/>
              </a:rPr>
              <a:t>ADOLESCENCIA</a:t>
            </a:r>
            <a:endParaRPr lang="es-MX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600255" y="1412776"/>
            <a:ext cx="3790008" cy="2016125"/>
          </a:xfrm>
          <a:ln w="57150">
            <a:solidFill>
              <a:srgbClr val="CCECFF"/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1"/>
                </a:solidFill>
                <a:latin typeface="Century Gothic" pitchFamily="34" charset="0"/>
              </a:rPr>
              <a:t>FORMAR ADULTOS FUNCIONALES, QUE SEAN CAPACES DE INCORPORARSE DE FORMA PRODUCTIVA A LA SOCIEDAD</a:t>
            </a:r>
            <a:endParaRPr lang="es-MX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3802706" cy="567755"/>
          </a:xfr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1"/>
                </a:solidFill>
                <a:latin typeface="Century Gothic" pitchFamily="34" charset="0"/>
              </a:rPr>
              <a:t>PUBERTAD</a:t>
            </a:r>
            <a:endParaRPr lang="es-MX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101" name="9 Marcador de contenido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3816993" cy="2016125"/>
          </a:xfrm>
          <a:ln w="57150">
            <a:solidFill>
              <a:srgbClr val="CCECFF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s-MX" altLang="es-MX" dirty="0" smtClean="0">
                <a:solidFill>
                  <a:schemeClr val="tx1"/>
                </a:solidFill>
                <a:latin typeface="Century Gothic" pitchFamily="34" charset="0"/>
              </a:rPr>
              <a:t>FORMAR ADULTOS MADUROS QUE SEAN CAPACES DE REPRODUCIRSE PARA CONSERVAR LA ESPECIE</a:t>
            </a:r>
          </a:p>
        </p:txBody>
      </p:sp>
      <p:pic>
        <p:nvPicPr>
          <p:cNvPr id="4102" name="Picture 6" descr="http://2.bp.blogspot.com/-eslYXS4guH8/T2H09YUgeEI/AAAAAAAAABY/14pa8cE5hoE/s1600/cambios-fc3adsico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58480"/>
            <a:ext cx="410102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84590" y="3350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O B J E T I V O 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0606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1547663" y="701656"/>
            <a:ext cx="6691041" cy="461665"/>
          </a:xfrm>
          <a:prstGeom prst="rect">
            <a:avLst/>
          </a:prstGeom>
          <a:solidFill>
            <a:srgbClr val="E72BC3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 b="1" dirty="0" smtClean="0"/>
              <a:t>ADOLESCENCIA Y PUBERTAD</a:t>
            </a:r>
            <a:endParaRPr lang="es-ES_tradnl" sz="2400" b="1" dirty="0"/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784176" y="1714237"/>
            <a:ext cx="2376487" cy="12239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_tradnl" sz="2000" b="1" dirty="0"/>
              <a:t>NIÑEZ</a:t>
            </a:r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3562722" y="2548877"/>
            <a:ext cx="2376487" cy="2349113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ES_tradnl" altLang="es-MX" sz="2000" b="1" dirty="0"/>
              <a:t>ADOLESCENCIA</a:t>
            </a:r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6228184" y="5202049"/>
            <a:ext cx="2376487" cy="12239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_tradnl" sz="2000" b="1" dirty="0"/>
              <a:t>ADULTEZ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65102" y="3933056"/>
            <a:ext cx="2376487" cy="8462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PUBERTAD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5 Flecha doblada hacia arriba"/>
          <p:cNvSpPr/>
          <p:nvPr/>
        </p:nvSpPr>
        <p:spPr>
          <a:xfrm rot="5400000">
            <a:off x="1993868" y="2895968"/>
            <a:ext cx="1528022" cy="1570921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Flecha doblada hacia arriba"/>
          <p:cNvSpPr/>
          <p:nvPr/>
        </p:nvSpPr>
        <p:spPr>
          <a:xfrm rot="5400000">
            <a:off x="4685819" y="4876541"/>
            <a:ext cx="1528022" cy="1570921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78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92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3" grpId="0" animBg="1"/>
      <p:bldP spid="179213" grpId="1" animBg="1"/>
      <p:bldP spid="179216" grpId="0" animBg="1"/>
      <p:bldP spid="179216" grpId="1" animBg="1"/>
      <p:bldP spid="179218" grpId="0" animBg="1"/>
      <p:bldP spid="179218" grpId="1" animBg="1"/>
      <p:bldP spid="179219" grpId="0" animBg="1"/>
      <p:bldP spid="1792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78296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sz="36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ETAPAS DE LA ADOLESCENCIA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7" y="1988840"/>
            <a:ext cx="4284268" cy="4073593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Según la OMS: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Adolescencia 10 </a:t>
            </a:r>
            <a:r>
              <a:rPr lang="es-MX" dirty="0">
                <a:solidFill>
                  <a:schemeClr val="tx1"/>
                </a:solidFill>
              </a:rPr>
              <a:t>y </a:t>
            </a:r>
            <a:r>
              <a:rPr lang="es-MX" dirty="0" smtClean="0">
                <a:solidFill>
                  <a:schemeClr val="tx1"/>
                </a:solidFill>
              </a:rPr>
              <a:t>19.</a:t>
            </a:r>
          </a:p>
          <a:p>
            <a:pPr marL="68580" indent="0" algn="just"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La adolescencia </a:t>
            </a:r>
            <a:r>
              <a:rPr lang="es-MX" dirty="0">
                <a:solidFill>
                  <a:schemeClr val="tx1"/>
                </a:solidFill>
              </a:rPr>
              <a:t>inicial </a:t>
            </a:r>
            <a:r>
              <a:rPr lang="es-MX" dirty="0" smtClean="0">
                <a:solidFill>
                  <a:schemeClr val="tx1"/>
                </a:solidFill>
              </a:rPr>
              <a:t>o pubertad.- </a:t>
            </a:r>
          </a:p>
          <a:p>
            <a:pPr marL="68580" indent="0"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Niñas: 10 a 15años.</a:t>
            </a:r>
          </a:p>
          <a:p>
            <a:pPr marL="68580" indent="0"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Niños: 12 a 15 años.</a:t>
            </a:r>
          </a:p>
          <a:p>
            <a:pPr marL="68580" indent="0" algn="just"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La </a:t>
            </a:r>
            <a:r>
              <a:rPr lang="es-MX" dirty="0">
                <a:solidFill>
                  <a:schemeClr val="tx1"/>
                </a:solidFill>
              </a:rPr>
              <a:t>adolescencia </a:t>
            </a:r>
            <a:r>
              <a:rPr lang="es-MX" dirty="0" smtClean="0">
                <a:solidFill>
                  <a:schemeClr val="tx1"/>
                </a:solidFill>
              </a:rPr>
              <a:t>tardía.- 15-19 años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4807" b="14798"/>
          <a:stretch/>
        </p:blipFill>
        <p:spPr bwMode="auto">
          <a:xfrm>
            <a:off x="5148064" y="1988840"/>
            <a:ext cx="3561450" cy="407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EN LA ADOLESCENCIA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323652"/>
            <a:ext cx="7920880" cy="3508977"/>
          </a:xfrm>
        </p:spPr>
        <p:txBody>
          <a:bodyPr>
            <a:normAutofit lnSpcReduction="10000"/>
          </a:bodyPr>
          <a:lstStyle/>
          <a:p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CAMBIOS </a:t>
            </a:r>
            <a: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BIOLOGICOS</a:t>
            </a:r>
          </a:p>
          <a:p>
            <a:pPr marL="68580" indent="0">
              <a:buNone/>
            </a:pPr>
            <a: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                                       PUBERTAD O</a:t>
            </a:r>
          </a:p>
          <a:p>
            <a: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CAMBIOS FISICOS              </a:t>
            </a:r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ADOLESCENCIA INICIAL </a:t>
            </a:r>
            <a:endParaRPr lang="es-MX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" indent="0">
              <a:buNone/>
            </a:pPr>
            <a:endParaRPr lang="es-MX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CAMBIOS PSICOLOGICOS </a:t>
            </a:r>
          </a:p>
          <a:p>
            <a:pPr marL="68580" indent="0">
              <a:buNone/>
            </a:pPr>
            <a: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                                            ADOLESCENCIA</a:t>
            </a:r>
          </a:p>
          <a:p>
            <a:r>
              <a:rPr lang="es-MX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CAMBIOS SOCIALES                       INICIAL Y TARDIA</a:t>
            </a:r>
            <a:endParaRPr lang="es-MX" dirty="0"/>
          </a:p>
          <a:p>
            <a:endParaRPr lang="es-MX" dirty="0"/>
          </a:p>
        </p:txBody>
      </p:sp>
      <p:sp>
        <p:nvSpPr>
          <p:cNvPr id="6" name="5 Cerrar llave"/>
          <p:cNvSpPr/>
          <p:nvPr/>
        </p:nvSpPr>
        <p:spPr>
          <a:xfrm>
            <a:off x="4211960" y="2331543"/>
            <a:ext cx="1202443" cy="1440159"/>
          </a:xfrm>
          <a:prstGeom prst="rightBrace">
            <a:avLst>
              <a:gd name="adj1" fmla="val 9737"/>
              <a:gd name="adj2" fmla="val 50069"/>
            </a:avLst>
          </a:pr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Cerrar llave"/>
          <p:cNvSpPr/>
          <p:nvPr/>
        </p:nvSpPr>
        <p:spPr>
          <a:xfrm>
            <a:off x="4813181" y="4149080"/>
            <a:ext cx="1202443" cy="1440159"/>
          </a:xfrm>
          <a:prstGeom prst="rightBrace">
            <a:avLst>
              <a:gd name="adj1" fmla="val 9737"/>
              <a:gd name="adj2" fmla="val 50069"/>
            </a:avLst>
          </a:pr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36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s-ES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CAMBIOS EN LA ADOLESCENCIA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316353"/>
            <a:ext cx="3960440" cy="374441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es-MX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" indent="0">
              <a:buNone/>
            </a:pPr>
            <a:endParaRPr lang="es-MX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" indent="0">
              <a:buNone/>
            </a:pPr>
            <a:endParaRPr lang="es-MX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s-MX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" indent="0">
              <a:buNone/>
            </a:pPr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27595" y="2492896"/>
            <a:ext cx="3834680" cy="72008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CAMBIOS BIOLOGICOS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727595" y="4436190"/>
            <a:ext cx="3312368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CAMBIOS FISICOS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3" name="2 Flecha curvada hacia la derecha"/>
          <p:cNvSpPr/>
          <p:nvPr/>
        </p:nvSpPr>
        <p:spPr>
          <a:xfrm>
            <a:off x="505419" y="2689149"/>
            <a:ext cx="1188043" cy="2268252"/>
          </a:xfrm>
          <a:prstGeom prst="curvedRightArrow">
            <a:avLst>
              <a:gd name="adj1" fmla="val 25000"/>
              <a:gd name="adj2" fmla="val 48981"/>
              <a:gd name="adj3" fmla="val 25000"/>
            </a:avLst>
          </a:prstGeom>
          <a:solidFill>
            <a:srgbClr val="E72BC3"/>
          </a:solidFill>
          <a:ln>
            <a:solidFill>
              <a:srgbClr val="E72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Nube"/>
          <p:cNvSpPr/>
          <p:nvPr/>
        </p:nvSpPr>
        <p:spPr>
          <a:xfrm>
            <a:off x="5697252" y="1988840"/>
            <a:ext cx="3195228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Cambios en la función corporal (suceden dentro del cuerpo)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Nube"/>
          <p:cNvSpPr/>
          <p:nvPr/>
        </p:nvSpPr>
        <p:spPr>
          <a:xfrm>
            <a:off x="5436096" y="4436190"/>
            <a:ext cx="3024336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Cambios en la forma corporal (suceden fuera del cuerpo)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6075</TotalTime>
  <Words>1170</Words>
  <Application>Microsoft Office PowerPoint</Application>
  <PresentationFormat>Presentación en pantalla (4:3)</PresentationFormat>
  <Paragraphs>239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Austin</vt:lpstr>
      <vt:lpstr>CAMBIOS BIOLOGICOS, FISICOS,   PSICOLOGICOS Y SOCIALES </vt:lpstr>
      <vt:lpstr>Presentación de PowerPoint</vt:lpstr>
      <vt:lpstr>ADOLESCENCIA</vt:lpstr>
      <vt:lpstr>PUBERTAD</vt:lpstr>
      <vt:lpstr>Presentación de PowerPoint</vt:lpstr>
      <vt:lpstr>Presentación de PowerPoint</vt:lpstr>
      <vt:lpstr>ETAPAS DE LA ADOLESCENCIA</vt:lpstr>
      <vt:lpstr>CAMBIOS EN LA ADOLESCENCIA</vt:lpstr>
      <vt:lpstr>CAMBIOS EN LA ADOLESCENCIA</vt:lpstr>
      <vt:lpstr>CAMBIOS BIOLOGICOS</vt:lpstr>
      <vt:lpstr>Presentación de PowerPoint</vt:lpstr>
      <vt:lpstr>CAMBIOS BIOLOGICOS</vt:lpstr>
      <vt:lpstr>Presentación de PowerPoint</vt:lpstr>
      <vt:lpstr>CAMBIOS BIOLOGICOS  EN LAS MUJERES</vt:lpstr>
      <vt:lpstr>CAMBIOS BIOLOGICOS  EN LAS MUJERES</vt:lpstr>
      <vt:lpstr>Presentación de PowerPoint</vt:lpstr>
      <vt:lpstr>CAMBIOS BIOLOGICOS  EN LAS MUJERES</vt:lpstr>
      <vt:lpstr>CAMBIOS BIOLOGICOS EN LAS MUJERES</vt:lpstr>
      <vt:lpstr>Presentación de PowerPoint</vt:lpstr>
      <vt:lpstr>CAMBIOS BIOLOGICOS  EN LOS HOMBRES</vt:lpstr>
      <vt:lpstr>CAMBIOS BIOLOGICOS  EN LOS HOMBRES</vt:lpstr>
      <vt:lpstr>CAMBIOS BIOLOGICOS  EN LOS HOMBRES</vt:lpstr>
      <vt:lpstr>CAMBIOS BIOLOGICOS  EN LOS HOMBRES</vt:lpstr>
      <vt:lpstr>CAMBIOS FISICOS EN LA ADOLESCENCIA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CAMBIOS FISICOS EN LAS MUJERES</vt:lpstr>
      <vt:lpstr>CAMBIOS FISICOS EN HOMBRES</vt:lpstr>
      <vt:lpstr>Presentación de PowerPoint</vt:lpstr>
      <vt:lpstr> CAMBIOS FISICOS EN HOMBRES</vt:lpstr>
      <vt:lpstr> CAMBIOS FISICOS EN HOMBRES</vt:lpstr>
      <vt:lpstr> CAMBIOS FISICOS EN HOMBRES</vt:lpstr>
      <vt:lpstr> CAMBIOS PSICOLOGICOS  EN LA ADOLESCENCIA</vt:lpstr>
      <vt:lpstr> CAMBIOS PSICOLOGICOS  EN LA ADOLESCENCIA</vt:lpstr>
      <vt:lpstr> CAMBIOS PSICOLOGICOS  EN LA ADOLESCENCIA</vt:lpstr>
      <vt:lpstr>  CAMBIOS SOCIALES  EN LA ADOLESCENCIA</vt:lpstr>
      <vt:lpstr>  CAMBIOS SOCIALES  EN LA ADOLESCENCIA</vt:lpstr>
      <vt:lpstr>  CAMBIOS SOCIALES  EN LA ADOLESCENCIA</vt:lpstr>
      <vt:lpstr>Qué hacer en esta etapa tan dificíl???</vt:lpstr>
      <vt:lpstr>I Corintios 6:19,20</vt:lpstr>
    </vt:vector>
  </TitlesOfParts>
  <Manager>Dra. Claudia Rodriguez Mendoza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Dra. Claudia Rodríguez Mendoza</dc:creator>
  <cp:lastModifiedBy>Luffi</cp:lastModifiedBy>
  <cp:revision>114</cp:revision>
  <dcterms:created xsi:type="dcterms:W3CDTF">2014-09-05T20:14:24Z</dcterms:created>
  <dcterms:modified xsi:type="dcterms:W3CDTF">2015-06-27T19:55:07Z</dcterms:modified>
</cp:coreProperties>
</file>