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86" r:id="rId3"/>
  </p:sldMasterIdLst>
  <p:notesMasterIdLst>
    <p:notesMasterId r:id="rId20"/>
  </p:notesMasterIdLst>
  <p:sldIdLst>
    <p:sldId id="256" r:id="rId4"/>
    <p:sldId id="257" r:id="rId5"/>
    <p:sldId id="260" r:id="rId6"/>
    <p:sldId id="261" r:id="rId7"/>
    <p:sldId id="262" r:id="rId8"/>
    <p:sldId id="263" r:id="rId9"/>
    <p:sldId id="264" r:id="rId10"/>
    <p:sldId id="265" r:id="rId11"/>
    <p:sldId id="275" r:id="rId12"/>
    <p:sldId id="279" r:id="rId13"/>
    <p:sldId id="276" r:id="rId14"/>
    <p:sldId id="278" r:id="rId15"/>
    <p:sldId id="280" r:id="rId16"/>
    <p:sldId id="269" r:id="rId17"/>
    <p:sldId id="281" r:id="rId18"/>
    <p:sldId id="274"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28" y="-3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D7CE6C-A5F4-4094-9F16-607A727FB8C6}" type="datetimeFigureOut">
              <a:rPr lang="es-VE" smtClean="0"/>
              <a:t>27/06/2015</a:t>
            </a:fld>
            <a:endParaRPr lang="es-V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10077-BD19-432D-833D-811CC089C733}" type="slidenum">
              <a:rPr lang="es-VE" smtClean="0"/>
              <a:t>‹Nº›</a:t>
            </a:fld>
            <a:endParaRPr lang="es-VE"/>
          </a:p>
        </p:txBody>
      </p:sp>
    </p:spTree>
    <p:extLst>
      <p:ext uri="{BB962C8B-B14F-4D97-AF65-F5344CB8AC3E}">
        <p14:creationId xmlns:p14="http://schemas.microsoft.com/office/powerpoint/2010/main" val="4006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B8110077-BD19-432D-833D-811CC089C733}" type="slidenum">
              <a:rPr lang="es-VE" smtClean="0"/>
              <a:t>12</a:t>
            </a:fld>
            <a:endParaRPr lang="es-VE"/>
          </a:p>
        </p:txBody>
      </p:sp>
    </p:spTree>
    <p:extLst>
      <p:ext uri="{BB962C8B-B14F-4D97-AF65-F5344CB8AC3E}">
        <p14:creationId xmlns:p14="http://schemas.microsoft.com/office/powerpoint/2010/main" val="2978165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33C0857-32BA-486A-98F8-B26DDBA128C6}" type="datetimeFigureOut">
              <a:rPr lang="es-MX" smtClean="0"/>
              <a:t>27/06/2015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5ABCE3-1BDC-4ED6-9813-A8211CC4AF88}" type="slidenum">
              <a:rPr lang="es-MX" smtClean="0"/>
              <a:t>‹Nº›</a:t>
            </a:fld>
            <a:endParaRPr lang="es-MX"/>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0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3C0857-32BA-486A-98F8-B26DDBA128C6}" type="datetimeFigureOut">
              <a:rPr lang="es-MX" smtClean="0"/>
              <a:t>27/06/2015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365804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3C0857-32BA-486A-98F8-B26DDBA128C6}" type="datetimeFigureOut">
              <a:rPr lang="es-MX" smtClean="0"/>
              <a:t>27/06/2015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3337601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33C0857-32BA-486A-98F8-B26DDBA128C6}" type="datetimeFigureOut">
              <a:rPr lang="es-MX" smtClean="0"/>
              <a:t>27/06/2015</a:t>
            </a:fld>
            <a:endParaRPr lang="es-MX"/>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MX"/>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D5ABCE3-1BDC-4ED6-9813-A8211CC4AF88}" type="slidenum">
              <a:rPr lang="es-MX" smtClean="0"/>
              <a:t>‹Nº›</a:t>
            </a:fld>
            <a:endParaRPr lang="es-MX"/>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80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3C0857-32BA-486A-98F8-B26DDBA128C6}" type="datetimeFigureOut">
              <a:rPr lang="es-MX" smtClean="0"/>
              <a:t>27/06/2015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975901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33C0857-32BA-486A-98F8-B26DDBA128C6}" type="datetimeFigureOut">
              <a:rPr lang="es-MX" smtClean="0"/>
              <a:t>27/06/2015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5ABCE3-1BDC-4ED6-9813-A8211CC4AF88}" type="slidenum">
              <a:rPr lang="es-MX" smtClean="0"/>
              <a:t>‹Nº›</a:t>
            </a:fld>
            <a:endParaRPr lang="es-MX"/>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769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33C0857-32BA-486A-98F8-B26DDBA128C6}" type="datetimeFigureOut">
              <a:rPr lang="es-MX" smtClean="0"/>
              <a:t>27/06/2015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3884249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33C0857-32BA-486A-98F8-B26DDBA128C6}" type="datetimeFigureOut">
              <a:rPr lang="es-MX" smtClean="0"/>
              <a:t>27/06/2015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751983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33C0857-32BA-486A-98F8-B26DDBA128C6}" type="datetimeFigureOut">
              <a:rPr lang="es-MX" smtClean="0"/>
              <a:t>27/06/2015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1046054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C0857-32BA-486A-98F8-B26DDBA128C6}" type="datetimeFigureOut">
              <a:rPr lang="es-MX" smtClean="0"/>
              <a:t>27/06/2015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31702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33C0857-32BA-486A-98F8-B26DDBA128C6}" type="datetimeFigureOut">
              <a:rPr lang="es-MX" smtClean="0"/>
              <a:t>27/06/2015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330155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3C0857-32BA-486A-98F8-B26DDBA128C6}" type="datetimeFigureOut">
              <a:rPr lang="es-MX" smtClean="0"/>
              <a:t>27/06/2015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1617475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33C0857-32BA-486A-98F8-B26DDBA128C6}" type="datetimeFigureOut">
              <a:rPr lang="es-MX" smtClean="0"/>
              <a:t>27/06/2015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4089281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3C0857-32BA-486A-98F8-B26DDBA128C6}" type="datetimeFigureOut">
              <a:rPr lang="es-MX" smtClean="0"/>
              <a:t>27/06/2015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1390116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3C0857-32BA-486A-98F8-B26DDBA128C6}" type="datetimeFigureOut">
              <a:rPr lang="es-MX" smtClean="0"/>
              <a:t>27/06/2015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1106685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33C0857-32BA-486A-98F8-B26DDBA128C6}" type="datetimeFigureOut">
              <a:rPr lang="es-MX" smtClean="0"/>
              <a:t>27/06/2015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5ABCE3-1BDC-4ED6-9813-A8211CC4AF88}" type="slidenum">
              <a:rPr lang="es-MX" smtClean="0"/>
              <a:t>‹Nº›</a:t>
            </a:fld>
            <a:endParaRPr lang="es-MX"/>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783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3C0857-32BA-486A-98F8-B26DDBA128C6}" type="datetimeFigureOut">
              <a:rPr lang="es-MX" smtClean="0"/>
              <a:t>27/06/2015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443683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33C0857-32BA-486A-98F8-B26DDBA128C6}" type="datetimeFigureOut">
              <a:rPr lang="es-MX" smtClean="0"/>
              <a:t>27/06/2015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5ABCE3-1BDC-4ED6-9813-A8211CC4AF88}" type="slidenum">
              <a:rPr lang="es-MX" smtClean="0"/>
              <a:t>‹Nº›</a:t>
            </a:fld>
            <a:endParaRPr lang="es-MX"/>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10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33C0857-32BA-486A-98F8-B26DDBA128C6}" type="datetimeFigureOut">
              <a:rPr lang="es-MX" smtClean="0"/>
              <a:t>27/06/2015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403986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33C0857-32BA-486A-98F8-B26DDBA128C6}" type="datetimeFigureOut">
              <a:rPr lang="es-MX" smtClean="0"/>
              <a:t>27/06/2015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4079635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33C0857-32BA-486A-98F8-B26DDBA128C6}" type="datetimeFigureOut">
              <a:rPr lang="es-MX" smtClean="0"/>
              <a:t>27/06/2015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2167582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33C0857-32BA-486A-98F8-B26DDBA128C6}" type="datetimeFigureOut">
              <a:rPr lang="es-MX" smtClean="0"/>
              <a:t>27/06/2015</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3173196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33C0857-32BA-486A-98F8-B26DDBA128C6}" type="datetimeFigureOut">
              <a:rPr lang="es-MX" smtClean="0"/>
              <a:t>27/06/2015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5ABCE3-1BDC-4ED6-9813-A8211CC4AF88}" type="slidenum">
              <a:rPr lang="es-MX" smtClean="0"/>
              <a:t>‹Nº›</a:t>
            </a:fld>
            <a:endParaRPr lang="es-MX"/>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542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33C0857-32BA-486A-98F8-B26DDBA128C6}" type="datetimeFigureOut">
              <a:rPr lang="es-MX" smtClean="0"/>
              <a:t>27/06/2015</a:t>
            </a:fld>
            <a:endParaRPr lang="es-MX"/>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5ABCE3-1BDC-4ED6-9813-A8211CC4AF88}" type="slidenum">
              <a:rPr lang="es-MX" smtClean="0"/>
              <a:t>‹Nº›</a:t>
            </a:fld>
            <a:endParaRPr lang="es-MX"/>
          </a:p>
        </p:txBody>
      </p:sp>
    </p:spTree>
    <p:extLst>
      <p:ext uri="{BB962C8B-B14F-4D97-AF65-F5344CB8AC3E}">
        <p14:creationId xmlns:p14="http://schemas.microsoft.com/office/powerpoint/2010/main" val="2138873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33C0857-32BA-486A-98F8-B26DDBA128C6}" type="datetimeFigureOut">
              <a:rPr lang="es-MX" smtClean="0"/>
              <a:t>27/06/2015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1571038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3C0857-32BA-486A-98F8-B26DDBA128C6}" type="datetimeFigureOut">
              <a:rPr lang="es-MX" smtClean="0"/>
              <a:t>27/06/2015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2613690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3C0857-32BA-486A-98F8-B26DDBA128C6}" type="datetimeFigureOut">
              <a:rPr lang="es-MX" smtClean="0"/>
              <a:t>27/06/2015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3213053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33C0857-32BA-486A-98F8-B26DDBA128C6}" type="datetimeFigureOut">
              <a:rPr lang="es-MX" smtClean="0"/>
              <a:t>27/06/2015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84648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33C0857-32BA-486A-98F8-B26DDBA128C6}" type="datetimeFigureOut">
              <a:rPr lang="es-MX" smtClean="0"/>
              <a:t>27/06/2015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24049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33C0857-32BA-486A-98F8-B26DDBA128C6}" type="datetimeFigureOut">
              <a:rPr lang="es-MX" smtClean="0"/>
              <a:t>27/06/2015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141028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33C0857-32BA-486A-98F8-B26DDBA128C6}" type="datetimeFigureOut">
              <a:rPr lang="es-MX" smtClean="0"/>
              <a:t>27/06/2015</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352159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33C0857-32BA-486A-98F8-B26DDBA128C6}" type="datetimeFigureOut">
              <a:rPr lang="es-MX" smtClean="0"/>
              <a:t>27/06/2015</a:t>
            </a:fld>
            <a:endParaRPr lang="es-MX"/>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5ABCE3-1BDC-4ED6-9813-A8211CC4AF88}" type="slidenum">
              <a:rPr lang="es-MX" smtClean="0"/>
              <a:t>‹Nº›</a:t>
            </a:fld>
            <a:endParaRPr lang="es-MX"/>
          </a:p>
        </p:txBody>
      </p:sp>
    </p:spTree>
    <p:extLst>
      <p:ext uri="{BB962C8B-B14F-4D97-AF65-F5344CB8AC3E}">
        <p14:creationId xmlns:p14="http://schemas.microsoft.com/office/powerpoint/2010/main" val="153485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33C0857-32BA-486A-98F8-B26DDBA128C6}" type="datetimeFigureOut">
              <a:rPr lang="es-MX" smtClean="0"/>
              <a:t>27/06/2015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5ABCE3-1BDC-4ED6-9813-A8211CC4AF88}" type="slidenum">
              <a:rPr lang="es-MX" smtClean="0"/>
              <a:t>‹Nº›</a:t>
            </a:fld>
            <a:endParaRPr lang="es-MX"/>
          </a:p>
        </p:txBody>
      </p:sp>
    </p:spTree>
    <p:extLst>
      <p:ext uri="{BB962C8B-B14F-4D97-AF65-F5344CB8AC3E}">
        <p14:creationId xmlns:p14="http://schemas.microsoft.com/office/powerpoint/2010/main" val="187590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33C0857-32BA-486A-98F8-B26DDBA128C6}" type="datetimeFigureOut">
              <a:rPr lang="es-MX" smtClean="0"/>
              <a:t>27/06/2015</a:t>
            </a:fld>
            <a:endParaRPr lang="es-MX"/>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D5ABCE3-1BDC-4ED6-9813-A8211CC4AF88}" type="slidenum">
              <a:rPr lang="es-MX" smtClean="0"/>
              <a:t>‹Nº›</a:t>
            </a:fld>
            <a:endParaRPr lang="es-MX"/>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5939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433C0857-32BA-486A-98F8-B26DDBA128C6}" type="datetimeFigureOut">
              <a:rPr lang="es-MX" smtClean="0"/>
              <a:t>27/06/2015</a:t>
            </a:fld>
            <a:endParaRPr lang="es-MX"/>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s-MX"/>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D5ABCE3-1BDC-4ED6-9813-A8211CC4AF88}" type="slidenum">
              <a:rPr lang="es-MX" smtClean="0"/>
              <a:t>‹Nº›</a:t>
            </a:fld>
            <a:endParaRPr lang="es-MX"/>
          </a:p>
        </p:txBody>
      </p:sp>
    </p:spTree>
    <p:extLst>
      <p:ext uri="{BB962C8B-B14F-4D97-AF65-F5344CB8AC3E}">
        <p14:creationId xmlns:p14="http://schemas.microsoft.com/office/powerpoint/2010/main" val="5863142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33C0857-32BA-486A-98F8-B26DDBA128C6}" type="datetimeFigureOut">
              <a:rPr lang="es-MX" smtClean="0"/>
              <a:t>27/06/2015</a:t>
            </a:fld>
            <a:endParaRPr lang="es-MX"/>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D5ABCE3-1BDC-4ED6-9813-A8211CC4AF88}" type="slidenum">
              <a:rPr lang="es-MX" smtClean="0"/>
              <a:t>‹Nº›</a:t>
            </a:fld>
            <a:endParaRPr lang="es-MX"/>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6571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23528" y="235602"/>
            <a:ext cx="3672408" cy="590931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dirty="0" smtClean="0">
                <a:ln/>
                <a:solidFill>
                  <a:schemeClr val="accent3"/>
                </a:solidFill>
              </a:rPr>
              <a:t>Conducta de las señoritas</a:t>
            </a:r>
            <a:endParaRPr lang="es-ES" sz="5400" b="1" cap="none" spc="0" dirty="0" smtClean="0">
              <a:ln/>
              <a:solidFill>
                <a:schemeClr val="accent3"/>
              </a:solidFill>
              <a:effectLst/>
            </a:endParaRPr>
          </a:p>
          <a:p>
            <a:pPr algn="ctr"/>
            <a:r>
              <a:rPr lang="es-ES" sz="5400" b="1" dirty="0">
                <a:ln/>
                <a:solidFill>
                  <a:schemeClr val="accent3"/>
                </a:solidFill>
              </a:rPr>
              <a:t>c</a:t>
            </a:r>
            <a:r>
              <a:rPr lang="es-ES" sz="5400" b="1" cap="none" spc="0" dirty="0" smtClean="0">
                <a:ln/>
                <a:solidFill>
                  <a:schemeClr val="accent3"/>
                </a:solidFill>
                <a:effectLst/>
              </a:rPr>
              <a:t>ristiana en la iglesia y la sociedad</a:t>
            </a:r>
          </a:p>
          <a:p>
            <a:pPr algn="ctr"/>
            <a:endParaRPr lang="es-ES" sz="5400" b="1" cap="none" spc="0" dirty="0">
              <a:ln/>
              <a:solidFill>
                <a:schemeClr val="accent3"/>
              </a:solidFill>
              <a:effectLst/>
            </a:endParaRPr>
          </a:p>
        </p:txBody>
      </p:sp>
      <p:sp>
        <p:nvSpPr>
          <p:cNvPr id="7" name="CuadroTexto 6"/>
          <p:cNvSpPr txBox="1"/>
          <p:nvPr/>
        </p:nvSpPr>
        <p:spPr>
          <a:xfrm>
            <a:off x="4067944" y="5280303"/>
            <a:ext cx="4896544" cy="584775"/>
          </a:xfrm>
          <a:prstGeom prst="rect">
            <a:avLst/>
          </a:prstGeom>
          <a:noFill/>
        </p:spPr>
        <p:txBody>
          <a:bodyPr wrap="square" rtlCol="0">
            <a:spAutoFit/>
          </a:bodyPr>
          <a:lstStyle/>
          <a:p>
            <a:r>
              <a:rPr lang="es-VE" sz="3200" b="1" i="1" dirty="0">
                <a:solidFill>
                  <a:schemeClr val="accent1">
                    <a:lumMod val="50000"/>
                  </a:schemeClr>
                </a:solidFill>
              </a:rPr>
              <a:t>¿</a:t>
            </a:r>
            <a:r>
              <a:rPr lang="es-VE" sz="3200" b="1" i="1" dirty="0" smtClean="0">
                <a:solidFill>
                  <a:schemeClr val="accent1">
                    <a:lumMod val="50000"/>
                  </a:schemeClr>
                </a:solidFill>
              </a:rPr>
              <a:t>Qué esperas de mi, Señor?</a:t>
            </a:r>
            <a:endParaRPr lang="es-VE" sz="3200" b="1" i="1" dirty="0">
              <a:solidFill>
                <a:schemeClr val="accent1">
                  <a:lumMod val="50000"/>
                </a:schemeClr>
              </a:solidFill>
            </a:endParaRPr>
          </a:p>
        </p:txBody>
      </p:sp>
      <p:sp>
        <p:nvSpPr>
          <p:cNvPr id="8" name="CuadroTexto 7"/>
          <p:cNvSpPr txBox="1"/>
          <p:nvPr/>
        </p:nvSpPr>
        <p:spPr>
          <a:xfrm>
            <a:off x="2987824" y="6300609"/>
            <a:ext cx="4896544" cy="584775"/>
          </a:xfrm>
          <a:prstGeom prst="rect">
            <a:avLst/>
          </a:prstGeom>
          <a:noFill/>
        </p:spPr>
        <p:txBody>
          <a:bodyPr wrap="square" rtlCol="0">
            <a:spAutoFit/>
          </a:bodyPr>
          <a:lstStyle/>
          <a:p>
            <a:r>
              <a:rPr lang="es-VE" sz="3200" dirty="0" err="1" smtClean="0">
                <a:solidFill>
                  <a:schemeClr val="bg1"/>
                </a:solidFill>
                <a:latin typeface="AR BERKLEY" panose="02000000000000000000" pitchFamily="2" charset="0"/>
              </a:rPr>
              <a:t>Kinohy</a:t>
            </a:r>
            <a:r>
              <a:rPr lang="es-VE" sz="3200" dirty="0" smtClean="0">
                <a:solidFill>
                  <a:schemeClr val="bg1"/>
                </a:solidFill>
                <a:latin typeface="AR BERKLEY" panose="02000000000000000000" pitchFamily="2" charset="0"/>
              </a:rPr>
              <a:t> de González</a:t>
            </a:r>
            <a:endParaRPr lang="es-VE" sz="3200" dirty="0">
              <a:solidFill>
                <a:schemeClr val="bg1"/>
              </a:solidFill>
              <a:latin typeface="AR BERKLEY" panose="02000000000000000000" pitchFamily="2" charset="0"/>
            </a:endParaRPr>
          </a:p>
        </p:txBody>
      </p:sp>
      <p:pic>
        <p:nvPicPr>
          <p:cNvPr id="9" name="Imagen 8"/>
          <p:cNvPicPr>
            <a:picLocks noChangeAspect="1"/>
          </p:cNvPicPr>
          <p:nvPr/>
        </p:nvPicPr>
        <p:blipFill>
          <a:blip r:embed="rId2"/>
          <a:stretch>
            <a:fillRect/>
          </a:stretch>
        </p:blipFill>
        <p:spPr>
          <a:xfrm flipH="1">
            <a:off x="5004048" y="203579"/>
            <a:ext cx="3528392" cy="4933581"/>
          </a:xfrm>
          <a:prstGeom prst="rect">
            <a:avLst/>
          </a:prstGeom>
          <a:ln>
            <a:noFill/>
          </a:ln>
          <a:effectLst>
            <a:softEdge rad="112500"/>
          </a:effectLst>
        </p:spPr>
      </p:pic>
    </p:spTree>
    <p:extLst>
      <p:ext uri="{BB962C8B-B14F-4D97-AF65-F5344CB8AC3E}">
        <p14:creationId xmlns:p14="http://schemas.microsoft.com/office/powerpoint/2010/main" val="536203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humbs.dreamstime.com/z/tres-mujeres-felices-con-la-muestra-promocional-24722249.jpg"/>
          <p:cNvPicPr>
            <a:picLocks noChangeAspect="1" noChangeArrowheads="1"/>
          </p:cNvPicPr>
          <p:nvPr/>
        </p:nvPicPr>
        <p:blipFill rotWithShape="1">
          <a:blip r:embed="rId2">
            <a:extLst>
              <a:ext uri="{28A0092B-C50C-407E-A947-70E740481C1C}">
                <a14:useLocalDpi xmlns:a14="http://schemas.microsoft.com/office/drawing/2010/main" val="0"/>
              </a:ext>
            </a:extLst>
          </a:blip>
          <a:srcRect l="3683" t="3914" r="3273" b="9264"/>
          <a:stretch/>
        </p:blipFill>
        <p:spPr bwMode="auto">
          <a:xfrm>
            <a:off x="341784" y="177021"/>
            <a:ext cx="8460432" cy="6503957"/>
          </a:xfrm>
          <a:prstGeom prst="rect">
            <a:avLst/>
          </a:prstGeom>
          <a:noFill/>
          <a:extLst>
            <a:ext uri="{909E8E84-426E-40DD-AFC4-6F175D3DCCD1}">
              <a14:hiddenFill xmlns:a14="http://schemas.microsoft.com/office/drawing/2010/main">
                <a:solidFill>
                  <a:srgbClr val="FFFFFF"/>
                </a:solidFill>
              </a14:hiddenFill>
            </a:ext>
          </a:extLst>
        </p:spPr>
      </p:pic>
      <p:sp>
        <p:nvSpPr>
          <p:cNvPr id="5" name="Llamada ovalada 4"/>
          <p:cNvSpPr/>
          <p:nvPr/>
        </p:nvSpPr>
        <p:spPr>
          <a:xfrm rot="20342067">
            <a:off x="344648" y="461710"/>
            <a:ext cx="2550046" cy="1628894"/>
          </a:xfrm>
          <a:prstGeom prst="wedgeEllipseCallout">
            <a:avLst>
              <a:gd name="adj1" fmla="val 75841"/>
              <a:gd name="adj2" fmla="val 506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VE" sz="2800" dirty="0" smtClean="0">
                <a:ln w="0"/>
                <a:solidFill>
                  <a:schemeClr val="tx1"/>
                </a:solidFill>
                <a:effectLst>
                  <a:outerShdw blurRad="38100" dist="19050" dir="2700000" algn="tl" rotWithShape="0">
                    <a:schemeClr val="dk1">
                      <a:alpha val="40000"/>
                    </a:schemeClr>
                  </a:outerShdw>
                </a:effectLst>
              </a:rPr>
              <a:t>El lenguaje corporal…</a:t>
            </a:r>
            <a:endParaRPr lang="es-VE" sz="2800" dirty="0">
              <a:ln w="0"/>
              <a:solidFill>
                <a:schemeClr val="tx1"/>
              </a:solidFill>
              <a:effectLst>
                <a:outerShdw blurRad="38100" dist="19050" dir="2700000" algn="tl" rotWithShape="0">
                  <a:schemeClr val="dk1">
                    <a:alpha val="40000"/>
                  </a:schemeClr>
                </a:outerShdw>
              </a:effectLst>
            </a:endParaRPr>
          </a:p>
        </p:txBody>
      </p:sp>
      <p:sp>
        <p:nvSpPr>
          <p:cNvPr id="9" name="CuadroTexto 8"/>
          <p:cNvSpPr txBox="1"/>
          <p:nvPr/>
        </p:nvSpPr>
        <p:spPr>
          <a:xfrm>
            <a:off x="1624980" y="2687221"/>
            <a:ext cx="5971356" cy="461665"/>
          </a:xfrm>
          <a:prstGeom prst="rect">
            <a:avLst/>
          </a:prstGeom>
          <a:noFill/>
        </p:spPr>
        <p:txBody>
          <a:bodyPr wrap="square" rtlCol="0">
            <a:spAutoFit/>
          </a:bodyPr>
          <a:lstStyle/>
          <a:p>
            <a:pPr marL="285750" indent="-285750">
              <a:buFont typeface="Wingdings" panose="05000000000000000000" pitchFamily="2" charset="2"/>
              <a:buChar char="v"/>
            </a:pPr>
            <a:r>
              <a:rPr lang="es-VE" sz="2400" b="1" dirty="0" smtClean="0"/>
              <a:t> Cuidar el lenguaje facial (mira a los ojos)</a:t>
            </a:r>
            <a:endParaRPr lang="es-VE" sz="2400" b="1" dirty="0"/>
          </a:p>
        </p:txBody>
      </p:sp>
      <p:sp>
        <p:nvSpPr>
          <p:cNvPr id="11" name="CuadroTexto 10"/>
          <p:cNvSpPr txBox="1"/>
          <p:nvPr/>
        </p:nvSpPr>
        <p:spPr>
          <a:xfrm>
            <a:off x="1591444" y="3355192"/>
            <a:ext cx="6004892" cy="461665"/>
          </a:xfrm>
          <a:prstGeom prst="rect">
            <a:avLst/>
          </a:prstGeom>
          <a:noFill/>
        </p:spPr>
        <p:txBody>
          <a:bodyPr wrap="square" rtlCol="0">
            <a:spAutoFit/>
          </a:bodyPr>
          <a:lstStyle/>
          <a:p>
            <a:pPr marL="285750" indent="-285750">
              <a:buFont typeface="Wingdings" panose="05000000000000000000" pitchFamily="2" charset="2"/>
              <a:buChar char="v"/>
            </a:pPr>
            <a:r>
              <a:rPr lang="es-VE" sz="2400" b="1" dirty="0" smtClean="0"/>
              <a:t>Postura correcta al  estar de pie / sentada</a:t>
            </a:r>
            <a:endParaRPr lang="es-VE" sz="2400" b="1" dirty="0"/>
          </a:p>
        </p:txBody>
      </p:sp>
      <p:sp>
        <p:nvSpPr>
          <p:cNvPr id="13" name="CuadroTexto 12"/>
          <p:cNvSpPr txBox="1"/>
          <p:nvPr/>
        </p:nvSpPr>
        <p:spPr>
          <a:xfrm>
            <a:off x="1591444" y="4125271"/>
            <a:ext cx="5688632" cy="461665"/>
          </a:xfrm>
          <a:prstGeom prst="rect">
            <a:avLst/>
          </a:prstGeom>
          <a:noFill/>
        </p:spPr>
        <p:txBody>
          <a:bodyPr wrap="square" rtlCol="0">
            <a:spAutoFit/>
          </a:bodyPr>
          <a:lstStyle/>
          <a:p>
            <a:pPr marL="285750" indent="-285750">
              <a:buFont typeface="Wingdings" panose="05000000000000000000" pitchFamily="2" charset="2"/>
              <a:buChar char="v"/>
            </a:pPr>
            <a:r>
              <a:rPr lang="es-VE" sz="2400" b="1" dirty="0"/>
              <a:t>¡</a:t>
            </a:r>
            <a:r>
              <a:rPr lang="es-VE" sz="2400" b="1" dirty="0" smtClean="0"/>
              <a:t>Tus brazos también hablan!</a:t>
            </a:r>
            <a:endParaRPr lang="es-VE" sz="2400" b="1" dirty="0"/>
          </a:p>
        </p:txBody>
      </p:sp>
      <p:sp>
        <p:nvSpPr>
          <p:cNvPr id="12" name="CuadroTexto 11"/>
          <p:cNvSpPr txBox="1"/>
          <p:nvPr/>
        </p:nvSpPr>
        <p:spPr>
          <a:xfrm>
            <a:off x="1591444" y="4959025"/>
            <a:ext cx="5688632" cy="830997"/>
          </a:xfrm>
          <a:prstGeom prst="rect">
            <a:avLst/>
          </a:prstGeom>
          <a:noFill/>
        </p:spPr>
        <p:txBody>
          <a:bodyPr wrap="square" rtlCol="0">
            <a:spAutoFit/>
          </a:bodyPr>
          <a:lstStyle/>
          <a:p>
            <a:pPr marL="285750" indent="-285750">
              <a:buFont typeface="Wingdings" panose="05000000000000000000" pitchFamily="2" charset="2"/>
              <a:buChar char="v"/>
            </a:pPr>
            <a:r>
              <a:rPr lang="es-VE" sz="2400" b="1" dirty="0" smtClean="0"/>
              <a:t>El saludo: apretón de manos, abrazos, besos.</a:t>
            </a:r>
            <a:endParaRPr lang="es-VE" sz="2400" b="1" dirty="0"/>
          </a:p>
        </p:txBody>
      </p:sp>
      <p:sp>
        <p:nvSpPr>
          <p:cNvPr id="15" name="CuadroTexto 14"/>
          <p:cNvSpPr txBox="1"/>
          <p:nvPr/>
        </p:nvSpPr>
        <p:spPr>
          <a:xfrm>
            <a:off x="1727684" y="5881554"/>
            <a:ext cx="5688632" cy="461665"/>
          </a:xfrm>
          <a:prstGeom prst="rect">
            <a:avLst/>
          </a:prstGeom>
          <a:noFill/>
        </p:spPr>
        <p:txBody>
          <a:bodyPr wrap="square" rtlCol="0">
            <a:spAutoFit/>
          </a:bodyPr>
          <a:lstStyle/>
          <a:p>
            <a:pPr marL="285750" indent="-285750">
              <a:buFont typeface="Wingdings" panose="05000000000000000000" pitchFamily="2" charset="2"/>
              <a:buChar char="v"/>
            </a:pPr>
            <a:r>
              <a:rPr lang="es-VE" sz="2400" b="1" dirty="0" smtClean="0"/>
              <a:t>El roce corporal--- ¡¡¡ CUIDATE !!!</a:t>
            </a:r>
            <a:endParaRPr lang="es-VE" sz="2400" b="1" dirty="0"/>
          </a:p>
        </p:txBody>
      </p:sp>
    </p:spTree>
    <p:extLst>
      <p:ext uri="{BB962C8B-B14F-4D97-AF65-F5344CB8AC3E}">
        <p14:creationId xmlns:p14="http://schemas.microsoft.com/office/powerpoint/2010/main" val="989716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humbs.dreamstime.com/z/tres-mujeres-felices-con-la-muestra-promocional-24722249.jpg"/>
          <p:cNvPicPr>
            <a:picLocks noChangeAspect="1" noChangeArrowheads="1"/>
          </p:cNvPicPr>
          <p:nvPr/>
        </p:nvPicPr>
        <p:blipFill rotWithShape="1">
          <a:blip r:embed="rId2">
            <a:extLst>
              <a:ext uri="{28A0092B-C50C-407E-A947-70E740481C1C}">
                <a14:useLocalDpi xmlns:a14="http://schemas.microsoft.com/office/drawing/2010/main" val="0"/>
              </a:ext>
            </a:extLst>
          </a:blip>
          <a:srcRect l="3683" t="3914" r="3273" b="9264"/>
          <a:stretch/>
        </p:blipFill>
        <p:spPr bwMode="auto">
          <a:xfrm>
            <a:off x="341784" y="177021"/>
            <a:ext cx="8460432" cy="6503957"/>
          </a:xfrm>
          <a:prstGeom prst="rect">
            <a:avLst/>
          </a:prstGeom>
          <a:noFill/>
          <a:extLst>
            <a:ext uri="{909E8E84-426E-40DD-AFC4-6F175D3DCCD1}">
              <a14:hiddenFill xmlns:a14="http://schemas.microsoft.com/office/drawing/2010/main">
                <a:solidFill>
                  <a:srgbClr val="FFFFFF"/>
                </a:solidFill>
              </a14:hiddenFill>
            </a:ext>
          </a:extLst>
        </p:spPr>
      </p:pic>
      <p:sp>
        <p:nvSpPr>
          <p:cNvPr id="5" name="Llamada ovalada 4"/>
          <p:cNvSpPr/>
          <p:nvPr/>
        </p:nvSpPr>
        <p:spPr>
          <a:xfrm>
            <a:off x="365770" y="575970"/>
            <a:ext cx="2550046" cy="1628894"/>
          </a:xfrm>
          <a:prstGeom prst="wedgeEllipseCallout">
            <a:avLst>
              <a:gd name="adj1" fmla="val -27006"/>
              <a:gd name="adj2" fmla="val 1098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VE" sz="3200" dirty="0" smtClean="0">
                <a:ln w="0"/>
                <a:solidFill>
                  <a:schemeClr val="tx1"/>
                </a:solidFill>
                <a:effectLst>
                  <a:outerShdw blurRad="38100" dist="19050" dir="2700000" algn="tl" rotWithShape="0">
                    <a:schemeClr val="dk1">
                      <a:alpha val="40000"/>
                    </a:schemeClr>
                  </a:outerShdw>
                </a:effectLst>
              </a:rPr>
              <a:t>En  la Iglesia….</a:t>
            </a:r>
            <a:endParaRPr lang="es-VE" sz="3200" dirty="0">
              <a:ln w="0"/>
              <a:solidFill>
                <a:schemeClr val="tx1"/>
              </a:solidFill>
              <a:effectLst>
                <a:outerShdw blurRad="38100" dist="19050" dir="2700000" algn="tl" rotWithShape="0">
                  <a:schemeClr val="dk1">
                    <a:alpha val="40000"/>
                  </a:schemeClr>
                </a:outerShdw>
              </a:effectLst>
            </a:endParaRPr>
          </a:p>
        </p:txBody>
      </p:sp>
      <p:sp>
        <p:nvSpPr>
          <p:cNvPr id="6" name="CuadroTexto 5"/>
          <p:cNvSpPr txBox="1"/>
          <p:nvPr/>
        </p:nvSpPr>
        <p:spPr>
          <a:xfrm>
            <a:off x="1691680" y="2492896"/>
            <a:ext cx="5832648" cy="461665"/>
          </a:xfrm>
          <a:prstGeom prst="rect">
            <a:avLst/>
          </a:prstGeom>
          <a:noFill/>
        </p:spPr>
        <p:txBody>
          <a:bodyPr wrap="square" rtlCol="0">
            <a:spAutoFit/>
          </a:bodyPr>
          <a:lstStyle/>
          <a:p>
            <a:pPr marL="285750" indent="-285750">
              <a:buFont typeface="Wingdings" panose="05000000000000000000" pitchFamily="2" charset="2"/>
              <a:buChar char="v"/>
            </a:pPr>
            <a:r>
              <a:rPr lang="es-VE" sz="2400" b="1" dirty="0" smtClean="0"/>
              <a:t>A la hora de LLEGAR: taconeo, saludos.</a:t>
            </a:r>
            <a:endParaRPr lang="es-VE" sz="2400" b="1" dirty="0"/>
          </a:p>
        </p:txBody>
      </p:sp>
      <p:sp>
        <p:nvSpPr>
          <p:cNvPr id="9" name="CuadroTexto 8"/>
          <p:cNvSpPr txBox="1"/>
          <p:nvPr/>
        </p:nvSpPr>
        <p:spPr>
          <a:xfrm>
            <a:off x="1610494" y="3011760"/>
            <a:ext cx="5913834" cy="461665"/>
          </a:xfrm>
          <a:prstGeom prst="rect">
            <a:avLst/>
          </a:prstGeom>
          <a:noFill/>
        </p:spPr>
        <p:txBody>
          <a:bodyPr wrap="square" rtlCol="0">
            <a:spAutoFit/>
          </a:bodyPr>
          <a:lstStyle/>
          <a:p>
            <a:pPr marL="285750" indent="-285750">
              <a:buFont typeface="Wingdings" panose="05000000000000000000" pitchFamily="2" charset="2"/>
              <a:buChar char="v"/>
            </a:pPr>
            <a:r>
              <a:rPr lang="es-VE" sz="2400" b="1" dirty="0" smtClean="0"/>
              <a:t>Como sentarse: en la banca y plataforma</a:t>
            </a:r>
            <a:endParaRPr lang="es-VE" sz="2400" b="1" dirty="0"/>
          </a:p>
        </p:txBody>
      </p:sp>
      <p:sp>
        <p:nvSpPr>
          <p:cNvPr id="11" name="CuadroTexto 10"/>
          <p:cNvSpPr txBox="1"/>
          <p:nvPr/>
        </p:nvSpPr>
        <p:spPr>
          <a:xfrm>
            <a:off x="1619672" y="3606407"/>
            <a:ext cx="6048672" cy="461665"/>
          </a:xfrm>
          <a:prstGeom prst="rect">
            <a:avLst/>
          </a:prstGeom>
          <a:noFill/>
        </p:spPr>
        <p:txBody>
          <a:bodyPr wrap="square" rtlCol="0">
            <a:spAutoFit/>
          </a:bodyPr>
          <a:lstStyle/>
          <a:p>
            <a:pPr marL="285750" indent="-285750">
              <a:buFont typeface="Wingdings" panose="05000000000000000000" pitchFamily="2" charset="2"/>
              <a:buChar char="v"/>
            </a:pPr>
            <a:r>
              <a:rPr lang="es-VE" sz="2400" b="1" dirty="0" smtClean="0"/>
              <a:t>Evite masticar </a:t>
            </a:r>
            <a:r>
              <a:rPr lang="es-VE" sz="2400" b="1" dirty="0" err="1" smtClean="0"/>
              <a:t>chiclet</a:t>
            </a:r>
            <a:r>
              <a:rPr lang="es-VE" sz="2400" b="1" dirty="0" smtClean="0"/>
              <a:t> y hablar por celular</a:t>
            </a:r>
            <a:endParaRPr lang="es-VE" sz="2400" b="1" dirty="0"/>
          </a:p>
        </p:txBody>
      </p:sp>
      <p:sp>
        <p:nvSpPr>
          <p:cNvPr id="13" name="CuadroTexto 12"/>
          <p:cNvSpPr txBox="1"/>
          <p:nvPr/>
        </p:nvSpPr>
        <p:spPr>
          <a:xfrm>
            <a:off x="1619672" y="4280321"/>
            <a:ext cx="5688632" cy="461665"/>
          </a:xfrm>
          <a:prstGeom prst="rect">
            <a:avLst/>
          </a:prstGeom>
          <a:noFill/>
        </p:spPr>
        <p:txBody>
          <a:bodyPr wrap="square" rtlCol="0">
            <a:spAutoFit/>
          </a:bodyPr>
          <a:lstStyle/>
          <a:p>
            <a:pPr marL="285750" indent="-285750">
              <a:buFont typeface="Wingdings" panose="05000000000000000000" pitchFamily="2" charset="2"/>
              <a:buChar char="v"/>
            </a:pPr>
            <a:r>
              <a:rPr lang="es-VE" sz="2400" b="1" dirty="0" smtClean="0"/>
              <a:t>Practique las normas del buen oyente…</a:t>
            </a:r>
            <a:endParaRPr lang="es-VE" sz="2400" b="1" dirty="0"/>
          </a:p>
        </p:txBody>
      </p:sp>
      <p:sp>
        <p:nvSpPr>
          <p:cNvPr id="14" name="CuadroTexto 13"/>
          <p:cNvSpPr txBox="1"/>
          <p:nvPr/>
        </p:nvSpPr>
        <p:spPr>
          <a:xfrm>
            <a:off x="1591444" y="4912859"/>
            <a:ext cx="5688632" cy="830997"/>
          </a:xfrm>
          <a:prstGeom prst="rect">
            <a:avLst/>
          </a:prstGeom>
          <a:noFill/>
        </p:spPr>
        <p:txBody>
          <a:bodyPr wrap="square" rtlCol="0">
            <a:spAutoFit/>
          </a:bodyPr>
          <a:lstStyle/>
          <a:p>
            <a:pPr marL="285750" indent="-285750">
              <a:buFont typeface="Wingdings" panose="05000000000000000000" pitchFamily="2" charset="2"/>
              <a:buChar char="v"/>
            </a:pPr>
            <a:r>
              <a:rPr lang="es-VE" sz="2400" b="1" dirty="0" smtClean="0"/>
              <a:t>Sea cortés con los hermanos y amigos de la iglesia: salude al salir</a:t>
            </a:r>
            <a:endParaRPr lang="es-VE" sz="2400" b="1" dirty="0"/>
          </a:p>
        </p:txBody>
      </p:sp>
    </p:spTree>
    <p:extLst>
      <p:ext uri="{BB962C8B-B14F-4D97-AF65-F5344CB8AC3E}">
        <p14:creationId xmlns:p14="http://schemas.microsoft.com/office/powerpoint/2010/main" val="4057389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humbs.dreamstime.com/z/tres-mujeres-felices-con-la-muestra-promocional-24722249.jpg"/>
          <p:cNvPicPr>
            <a:picLocks noChangeAspect="1" noChangeArrowheads="1"/>
          </p:cNvPicPr>
          <p:nvPr/>
        </p:nvPicPr>
        <p:blipFill rotWithShape="1">
          <a:blip r:embed="rId3">
            <a:extLst>
              <a:ext uri="{28A0092B-C50C-407E-A947-70E740481C1C}">
                <a14:useLocalDpi xmlns:a14="http://schemas.microsoft.com/office/drawing/2010/main" val="0"/>
              </a:ext>
            </a:extLst>
          </a:blip>
          <a:srcRect l="3683" t="3914" r="3273" b="9264"/>
          <a:stretch/>
        </p:blipFill>
        <p:spPr bwMode="auto">
          <a:xfrm>
            <a:off x="341784" y="177021"/>
            <a:ext cx="8460432" cy="6503957"/>
          </a:xfrm>
          <a:prstGeom prst="rect">
            <a:avLst/>
          </a:prstGeom>
          <a:noFill/>
          <a:extLst>
            <a:ext uri="{909E8E84-426E-40DD-AFC4-6F175D3DCCD1}">
              <a14:hiddenFill xmlns:a14="http://schemas.microsoft.com/office/drawing/2010/main">
                <a:solidFill>
                  <a:srgbClr val="FFFFFF"/>
                </a:solidFill>
              </a14:hiddenFill>
            </a:ext>
          </a:extLst>
        </p:spPr>
      </p:pic>
      <p:sp>
        <p:nvSpPr>
          <p:cNvPr id="5" name="Llamada ovalada 4"/>
          <p:cNvSpPr/>
          <p:nvPr/>
        </p:nvSpPr>
        <p:spPr>
          <a:xfrm rot="19750105">
            <a:off x="6417327" y="514216"/>
            <a:ext cx="2471097" cy="1441121"/>
          </a:xfrm>
          <a:prstGeom prst="wedgeEllipseCallout">
            <a:avLst>
              <a:gd name="adj1" fmla="val -27006"/>
              <a:gd name="adj2" fmla="val 1098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VE" sz="2800" dirty="0" smtClean="0">
                <a:ln w="0"/>
                <a:solidFill>
                  <a:schemeClr val="tx1"/>
                </a:solidFill>
                <a:effectLst>
                  <a:outerShdw blurRad="38100" dist="19050" dir="2700000" algn="tl" rotWithShape="0">
                    <a:schemeClr val="dk1">
                      <a:alpha val="40000"/>
                    </a:schemeClr>
                  </a:outerShdw>
                </a:effectLst>
              </a:rPr>
              <a:t>Mi vestido para el Rey…</a:t>
            </a:r>
            <a:endParaRPr lang="es-VE" sz="2800" dirty="0">
              <a:ln w="0"/>
              <a:solidFill>
                <a:schemeClr val="tx1"/>
              </a:solidFill>
              <a:effectLst>
                <a:outerShdw blurRad="38100" dist="19050" dir="2700000" algn="tl" rotWithShape="0">
                  <a:schemeClr val="dk1">
                    <a:alpha val="40000"/>
                  </a:schemeClr>
                </a:outerShdw>
              </a:effectLst>
            </a:endParaRPr>
          </a:p>
        </p:txBody>
      </p:sp>
      <p:sp>
        <p:nvSpPr>
          <p:cNvPr id="10" name="Rectángulo 9"/>
          <p:cNvSpPr/>
          <p:nvPr/>
        </p:nvSpPr>
        <p:spPr>
          <a:xfrm>
            <a:off x="1691680" y="2530822"/>
            <a:ext cx="5463480" cy="1569660"/>
          </a:xfrm>
          <a:prstGeom prst="rect">
            <a:avLst/>
          </a:prstGeom>
        </p:spPr>
        <p:txBody>
          <a:bodyPr wrap="square">
            <a:spAutoFit/>
          </a:bodyPr>
          <a:lstStyle/>
          <a:p>
            <a:pPr algn="ctr"/>
            <a:r>
              <a:rPr lang="es-ES_tradnl" sz="2400" b="1" dirty="0"/>
              <a:t>Nuestro vestido dice también quiénes somos y cómo adoramos. Elijamos correctamente nuestra ropa para sábado y días de culto.</a:t>
            </a:r>
            <a:endParaRPr lang="es-ES" sz="2400" b="1" dirty="0"/>
          </a:p>
        </p:txBody>
      </p:sp>
      <p:pic>
        <p:nvPicPr>
          <p:cNvPr id="2" name="Imagen 1"/>
          <p:cNvPicPr>
            <a:picLocks noChangeAspect="1"/>
          </p:cNvPicPr>
          <p:nvPr/>
        </p:nvPicPr>
        <p:blipFill>
          <a:blip r:embed="rId4"/>
          <a:stretch>
            <a:fillRect/>
          </a:stretch>
        </p:blipFill>
        <p:spPr>
          <a:xfrm>
            <a:off x="5065554" y="4289935"/>
            <a:ext cx="1753406" cy="2085362"/>
          </a:xfrm>
          <a:prstGeom prst="rect">
            <a:avLst/>
          </a:prstGeom>
        </p:spPr>
      </p:pic>
      <p:pic>
        <p:nvPicPr>
          <p:cNvPr id="3" name="Imagen 2"/>
          <p:cNvPicPr>
            <a:picLocks noChangeAspect="1"/>
          </p:cNvPicPr>
          <p:nvPr/>
        </p:nvPicPr>
        <p:blipFill rotWithShape="1">
          <a:blip r:embed="rId5"/>
          <a:srcRect l="26491" t="31843" r="20305"/>
          <a:stretch/>
        </p:blipFill>
        <p:spPr>
          <a:xfrm>
            <a:off x="1979712" y="4138112"/>
            <a:ext cx="2324617" cy="2232249"/>
          </a:xfrm>
          <a:prstGeom prst="rect">
            <a:avLst/>
          </a:prstGeom>
        </p:spPr>
      </p:pic>
    </p:spTree>
    <p:extLst>
      <p:ext uri="{BB962C8B-B14F-4D97-AF65-F5344CB8AC3E}">
        <p14:creationId xmlns:p14="http://schemas.microsoft.com/office/powerpoint/2010/main" val="3161454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9512" y="305068"/>
            <a:ext cx="4824536" cy="6247864"/>
          </a:xfrm>
          <a:prstGeom prst="rect">
            <a:avLst/>
          </a:prstGeom>
        </p:spPr>
        <p:txBody>
          <a:bodyPr wrap="square">
            <a:spAutoFit/>
          </a:bodyPr>
          <a:lstStyle/>
          <a:p>
            <a:pPr algn="just"/>
            <a:r>
              <a:rPr lang="es-VE" sz="2000" dirty="0" smtClean="0">
                <a:solidFill>
                  <a:srgbClr val="202020"/>
                </a:solidFill>
              </a:rPr>
              <a:t>“Dios </a:t>
            </a:r>
            <a:r>
              <a:rPr lang="es-VE" sz="2000" dirty="0">
                <a:solidFill>
                  <a:srgbClr val="202020"/>
                </a:solidFill>
              </a:rPr>
              <a:t>es santo y sublime; y para el alma humilde y creyente, su santuario terrenal, el lugar donde su pueblo se reúne para adorarlo, es una puerta del cielo. El canto de alabanza, las palabras pronunciadas por los ministros de Cristo, son los elementos que Dios ha destinado a la preparación de un pueblo para la iglesia del cielo, y para el culto superior.</a:t>
            </a:r>
          </a:p>
          <a:p>
            <a:pPr algn="just"/>
            <a:r>
              <a:rPr lang="es-VE" sz="2000" dirty="0">
                <a:solidFill>
                  <a:srgbClr val="202020"/>
                </a:solidFill>
              </a:rPr>
              <a:t>Cuando los adoradores entran en el lugar de la reunión, deben hacerlo con decoro, pasando quedamente a sus asientos... La conversación común, los cuchicheos y las risas no deben permitirse en la casa de culto, ni antes ni después del servicio. Una piedad ardiente y activa debe caracterizar a los </a:t>
            </a:r>
            <a:r>
              <a:rPr lang="es-VE" sz="2000" dirty="0" smtClean="0">
                <a:solidFill>
                  <a:srgbClr val="202020"/>
                </a:solidFill>
              </a:rPr>
              <a:t>adoradores..</a:t>
            </a:r>
            <a:r>
              <a:rPr lang="es-VE" sz="2000" dirty="0"/>
              <a:t> Debo tener pensamientos puros y los más santos motivos... Este es el lugar donde Dios se encuentra con su pueblo y lo bendice</a:t>
            </a:r>
            <a:r>
              <a:rPr lang="es-VE" sz="2000" dirty="0" smtClean="0"/>
              <a:t>”...       </a:t>
            </a:r>
            <a:r>
              <a:rPr lang="es-VE" i="1" dirty="0" smtClean="0"/>
              <a:t>Cada día con Dios, 24</a:t>
            </a:r>
            <a:endParaRPr lang="es-VE" b="0" i="1" dirty="0">
              <a:solidFill>
                <a:srgbClr val="202020"/>
              </a:solidFill>
              <a:effectLst/>
            </a:endParaRPr>
          </a:p>
        </p:txBody>
      </p:sp>
      <p:pic>
        <p:nvPicPr>
          <p:cNvPr id="5" name="Imagen 4"/>
          <p:cNvPicPr>
            <a:picLocks noChangeAspect="1"/>
          </p:cNvPicPr>
          <p:nvPr/>
        </p:nvPicPr>
        <p:blipFill rotWithShape="1">
          <a:blip r:embed="rId2"/>
          <a:srcRect l="19760" r="17870" b="2523"/>
          <a:stretch/>
        </p:blipFill>
        <p:spPr>
          <a:xfrm>
            <a:off x="5292080" y="305068"/>
            <a:ext cx="3456384" cy="5591103"/>
          </a:xfrm>
          <a:prstGeom prst="rect">
            <a:avLst/>
          </a:prstGeom>
        </p:spPr>
      </p:pic>
    </p:spTree>
    <p:extLst>
      <p:ext uri="{BB962C8B-B14F-4D97-AF65-F5344CB8AC3E}">
        <p14:creationId xmlns:p14="http://schemas.microsoft.com/office/powerpoint/2010/main" val="3763235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50" y="227700"/>
            <a:ext cx="7406640" cy="1356360"/>
          </a:xfrm>
        </p:spPr>
        <p:txBody>
          <a:bodyPr/>
          <a:lstStyle/>
          <a:p>
            <a:r>
              <a:rPr lang="es-MX" b="1" dirty="0" smtClean="0">
                <a:solidFill>
                  <a:schemeClr val="accent1">
                    <a:lumMod val="50000"/>
                  </a:schemeClr>
                </a:solidFill>
              </a:rPr>
              <a:t>¿Qué conducta debes fortalecer?</a:t>
            </a:r>
            <a:endParaRPr lang="es-MX" b="1" dirty="0">
              <a:solidFill>
                <a:schemeClr val="accent1">
                  <a:lumMod val="50000"/>
                </a:schemeClr>
              </a:solidFill>
            </a:endParaRPr>
          </a:p>
        </p:txBody>
      </p:sp>
      <p:pic>
        <p:nvPicPr>
          <p:cNvPr id="4" name="Imagen 3"/>
          <p:cNvPicPr>
            <a:picLocks noChangeAspect="1"/>
          </p:cNvPicPr>
          <p:nvPr/>
        </p:nvPicPr>
        <p:blipFill>
          <a:blip r:embed="rId2"/>
          <a:stretch>
            <a:fillRect/>
          </a:stretch>
        </p:blipFill>
        <p:spPr>
          <a:xfrm>
            <a:off x="5436096" y="4316527"/>
            <a:ext cx="3448031" cy="2301561"/>
          </a:xfrm>
          <a:prstGeom prst="rect">
            <a:avLst/>
          </a:prstGeom>
        </p:spPr>
      </p:pic>
      <p:sp>
        <p:nvSpPr>
          <p:cNvPr id="3" name="2 Marcador de contenido"/>
          <p:cNvSpPr>
            <a:spLocks noGrp="1"/>
          </p:cNvSpPr>
          <p:nvPr>
            <p:ph idx="1"/>
          </p:nvPr>
        </p:nvSpPr>
        <p:spPr>
          <a:xfrm>
            <a:off x="657225" y="1552347"/>
            <a:ext cx="7829550" cy="3977114"/>
          </a:xfrm>
          <a:ln>
            <a:solidFill>
              <a:schemeClr val="bg1"/>
            </a:solidFill>
          </a:ln>
        </p:spPr>
        <p:txBody>
          <a:bodyPr>
            <a:normAutofit fontScale="85000" lnSpcReduction="10000"/>
          </a:bodyPr>
          <a:lstStyle/>
          <a:p>
            <a:pPr algn="just"/>
            <a:r>
              <a:rPr lang="es-MX" sz="3300" b="1" dirty="0" smtClean="0">
                <a:solidFill>
                  <a:schemeClr val="tx1"/>
                </a:solidFill>
              </a:rPr>
              <a:t>Aquella que ENTRONICE la SANTIDAD Y LA SINCERIDAD</a:t>
            </a:r>
          </a:p>
          <a:p>
            <a:pPr marL="0" indent="0" algn="just">
              <a:buNone/>
            </a:pPr>
            <a:r>
              <a:rPr lang="es-MX" sz="1600" b="1" dirty="0" smtClean="0">
                <a:solidFill>
                  <a:schemeClr val="tx1"/>
                </a:solidFill>
              </a:rPr>
              <a:t/>
            </a:r>
            <a:br>
              <a:rPr lang="es-MX" sz="1600" b="1" dirty="0" smtClean="0">
                <a:solidFill>
                  <a:schemeClr val="tx1"/>
                </a:solidFill>
              </a:rPr>
            </a:br>
            <a:r>
              <a:rPr lang="es-MX" sz="2800" dirty="0" smtClean="0">
                <a:solidFill>
                  <a:schemeClr val="tx1"/>
                </a:solidFill>
              </a:rPr>
              <a:t>«</a:t>
            </a:r>
            <a:r>
              <a:rPr lang="es-MX" sz="3300" dirty="0">
                <a:solidFill>
                  <a:schemeClr val="tx1"/>
                </a:solidFill>
              </a:rPr>
              <a:t>Para nosotros, el motivo de satisfacción es el testimonio de nuestra conciencia</a:t>
            </a:r>
            <a:r>
              <a:rPr lang="es-MX" sz="3300" b="1" dirty="0">
                <a:solidFill>
                  <a:schemeClr val="tx1"/>
                </a:solidFill>
              </a:rPr>
              <a:t>: Nos hemos comportado en el mundo</a:t>
            </a:r>
            <a:r>
              <a:rPr lang="es-MX" sz="3300" dirty="0">
                <a:solidFill>
                  <a:schemeClr val="tx1"/>
                </a:solidFill>
              </a:rPr>
              <a:t>, y especialmente entre ustedes, con la </a:t>
            </a:r>
            <a:r>
              <a:rPr lang="es-MX" sz="3300" b="1" dirty="0">
                <a:solidFill>
                  <a:schemeClr val="tx1"/>
                </a:solidFill>
              </a:rPr>
              <a:t>santidad</a:t>
            </a:r>
            <a:r>
              <a:rPr lang="es-MX" sz="3300" dirty="0">
                <a:solidFill>
                  <a:schemeClr val="tx1"/>
                </a:solidFill>
              </a:rPr>
              <a:t> y </a:t>
            </a:r>
            <a:r>
              <a:rPr lang="es-MX" sz="3300" b="1" dirty="0">
                <a:solidFill>
                  <a:schemeClr val="tx1"/>
                </a:solidFill>
              </a:rPr>
              <a:t>sinceridad </a:t>
            </a:r>
            <a:r>
              <a:rPr lang="es-MX" sz="3300" dirty="0">
                <a:solidFill>
                  <a:schemeClr val="tx1"/>
                </a:solidFill>
              </a:rPr>
              <a:t>que vienen de Dios. Nuestra </a:t>
            </a:r>
            <a:r>
              <a:rPr lang="es-MX" sz="3300" b="1" dirty="0">
                <a:solidFill>
                  <a:schemeClr val="tx1"/>
                </a:solidFill>
              </a:rPr>
              <a:t>conducta</a:t>
            </a:r>
            <a:r>
              <a:rPr lang="es-MX" sz="3300" dirty="0">
                <a:solidFill>
                  <a:schemeClr val="tx1"/>
                </a:solidFill>
              </a:rPr>
              <a:t> no se ha ajustado a la sabiduría humana sino a la gracia de Dios. </a:t>
            </a:r>
            <a:r>
              <a:rPr lang="es-MX" sz="2800" dirty="0" smtClean="0">
                <a:solidFill>
                  <a:schemeClr val="tx1"/>
                </a:solidFill>
              </a:rPr>
              <a:t>»</a:t>
            </a:r>
          </a:p>
          <a:p>
            <a:pPr marL="0" indent="0" algn="just">
              <a:buNone/>
            </a:pPr>
            <a:r>
              <a:rPr lang="es-MX" sz="2600" dirty="0" smtClean="0">
                <a:solidFill>
                  <a:schemeClr val="tx1"/>
                </a:solidFill>
              </a:rPr>
              <a:t/>
            </a:r>
            <a:br>
              <a:rPr lang="es-MX" sz="2600" dirty="0" smtClean="0">
                <a:solidFill>
                  <a:schemeClr val="tx1"/>
                </a:solidFill>
              </a:rPr>
            </a:br>
            <a:r>
              <a:rPr lang="es-MX" sz="2600" dirty="0" smtClean="0">
                <a:solidFill>
                  <a:schemeClr val="tx1"/>
                </a:solidFill>
              </a:rPr>
              <a:t> </a:t>
            </a:r>
            <a:r>
              <a:rPr lang="es-MX" sz="2600" b="1" dirty="0" smtClean="0">
                <a:solidFill>
                  <a:schemeClr val="tx1"/>
                </a:solidFill>
              </a:rPr>
              <a:t>- 2 Corintios 1.12 </a:t>
            </a:r>
          </a:p>
          <a:p>
            <a:pPr marL="0" indent="0" algn="just">
              <a:buNone/>
            </a:pPr>
            <a:endParaRPr lang="es-MX" sz="1600" dirty="0">
              <a:solidFill>
                <a:schemeClr val="tx1"/>
              </a:solidFill>
            </a:endParaRPr>
          </a:p>
        </p:txBody>
      </p:sp>
    </p:spTree>
    <p:extLst>
      <p:ext uri="{BB962C8B-B14F-4D97-AF65-F5344CB8AC3E}">
        <p14:creationId xmlns:p14="http://schemas.microsoft.com/office/powerpoint/2010/main" val="2449968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g.noticiascristianas.me/mujer/2011/11/07/el-papel-de-la-muj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55" y="1412776"/>
            <a:ext cx="8891090" cy="5328592"/>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857250" y="227700"/>
            <a:ext cx="7406640" cy="1356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r>
              <a:rPr lang="es-MX" b="1" dirty="0" smtClean="0">
                <a:solidFill>
                  <a:schemeClr val="accent1">
                    <a:lumMod val="50000"/>
                  </a:schemeClr>
                </a:solidFill>
              </a:rPr>
              <a:t>¿Qué conducta debes fortalecer?</a:t>
            </a:r>
            <a:endParaRPr lang="es-MX" b="1" dirty="0">
              <a:solidFill>
                <a:schemeClr val="accent1">
                  <a:lumMod val="50000"/>
                </a:schemeClr>
              </a:solidFill>
            </a:endParaRPr>
          </a:p>
        </p:txBody>
      </p:sp>
      <p:sp>
        <p:nvSpPr>
          <p:cNvPr id="6" name="2 Marcador de contenido"/>
          <p:cNvSpPr>
            <a:spLocks noGrp="1"/>
          </p:cNvSpPr>
          <p:nvPr>
            <p:ph idx="1"/>
          </p:nvPr>
        </p:nvSpPr>
        <p:spPr>
          <a:xfrm>
            <a:off x="0" y="1828150"/>
            <a:ext cx="4860032" cy="2248922"/>
          </a:xfrm>
          <a:ln>
            <a:solidFill>
              <a:schemeClr val="bg1"/>
            </a:solidFill>
          </a:ln>
        </p:spPr>
        <p:txBody>
          <a:bodyPr>
            <a:noAutofit/>
          </a:bodyPr>
          <a:lstStyle/>
          <a:p>
            <a:r>
              <a:rPr lang="es-MX" sz="3600" b="1" dirty="0" smtClean="0">
                <a:solidFill>
                  <a:schemeClr val="bg1"/>
                </a:solidFill>
              </a:rPr>
              <a:t>Aquella que ENFATICE LA HUMILDAD</a:t>
            </a:r>
          </a:p>
          <a:p>
            <a:pPr marL="0" indent="0" algn="ctr">
              <a:buNone/>
            </a:pPr>
            <a:r>
              <a:rPr lang="es-MX" sz="1800" b="1" dirty="0" smtClean="0">
                <a:solidFill>
                  <a:schemeClr val="bg1"/>
                </a:solidFill>
              </a:rPr>
              <a:t/>
            </a:r>
            <a:br>
              <a:rPr lang="es-MX" sz="1800" b="1" dirty="0" smtClean="0">
                <a:solidFill>
                  <a:schemeClr val="bg1"/>
                </a:solidFill>
              </a:rPr>
            </a:br>
            <a:r>
              <a:rPr lang="es-MX" sz="4000" dirty="0" smtClean="0">
                <a:solidFill>
                  <a:schemeClr val="bg1"/>
                </a:solidFill>
              </a:rPr>
              <a:t>«</a:t>
            </a:r>
            <a:r>
              <a:rPr lang="es-MX" sz="2800" dirty="0">
                <a:solidFill>
                  <a:schemeClr val="bg1"/>
                </a:solidFill>
              </a:rPr>
              <a:t>¿Quién es sabio y entendido entre ustedes? Que lo demuestre con su </a:t>
            </a:r>
            <a:r>
              <a:rPr lang="es-MX" sz="2800" b="1" dirty="0">
                <a:solidFill>
                  <a:schemeClr val="bg1"/>
                </a:solidFill>
              </a:rPr>
              <a:t>buena conducta</a:t>
            </a:r>
            <a:r>
              <a:rPr lang="es-MX" sz="2800" dirty="0">
                <a:solidFill>
                  <a:schemeClr val="bg1"/>
                </a:solidFill>
              </a:rPr>
              <a:t>, mediante obras hechas con la </a:t>
            </a:r>
            <a:r>
              <a:rPr lang="es-MX" sz="2800" b="1" dirty="0">
                <a:solidFill>
                  <a:schemeClr val="bg1"/>
                </a:solidFill>
              </a:rPr>
              <a:t>humildad</a:t>
            </a:r>
            <a:r>
              <a:rPr lang="es-MX" sz="2800" dirty="0">
                <a:solidFill>
                  <a:schemeClr val="bg1"/>
                </a:solidFill>
              </a:rPr>
              <a:t> que le da su sabiduría</a:t>
            </a:r>
            <a:r>
              <a:rPr lang="es-MX" sz="2800" dirty="0" smtClean="0">
                <a:solidFill>
                  <a:schemeClr val="bg1"/>
                </a:solidFill>
              </a:rPr>
              <a:t>.</a:t>
            </a:r>
            <a:r>
              <a:rPr lang="es-MX" sz="4000" dirty="0" smtClean="0">
                <a:solidFill>
                  <a:schemeClr val="bg1"/>
                </a:solidFill>
              </a:rPr>
              <a:t>»</a:t>
            </a:r>
          </a:p>
          <a:p>
            <a:pPr marL="0" indent="0" algn="ctr">
              <a:buNone/>
            </a:pPr>
            <a:r>
              <a:rPr lang="es-MX" sz="1800" dirty="0" smtClean="0">
                <a:solidFill>
                  <a:schemeClr val="bg1"/>
                </a:solidFill>
              </a:rPr>
              <a:t>Santiago 3:13</a:t>
            </a:r>
          </a:p>
          <a:p>
            <a:pPr marL="0" indent="0">
              <a:buNone/>
            </a:pPr>
            <a:r>
              <a:rPr lang="es-MX" sz="3200" dirty="0" smtClean="0">
                <a:solidFill>
                  <a:schemeClr val="bg1"/>
                </a:solidFill>
              </a:rPr>
              <a:t/>
            </a:r>
            <a:br>
              <a:rPr lang="es-MX" sz="3200" dirty="0" smtClean="0">
                <a:solidFill>
                  <a:schemeClr val="bg1"/>
                </a:solidFill>
              </a:rPr>
            </a:br>
            <a:endParaRPr lang="es-MX" sz="3200" b="1" dirty="0" smtClean="0">
              <a:solidFill>
                <a:schemeClr val="bg1"/>
              </a:solidFill>
            </a:endParaRPr>
          </a:p>
          <a:p>
            <a:pPr marL="0" indent="0">
              <a:buNone/>
            </a:pPr>
            <a:endParaRPr lang="es-MX" sz="1800" dirty="0">
              <a:solidFill>
                <a:schemeClr val="bg1"/>
              </a:solidFill>
            </a:endParaRPr>
          </a:p>
        </p:txBody>
      </p:sp>
    </p:spTree>
    <p:extLst>
      <p:ext uri="{BB962C8B-B14F-4D97-AF65-F5344CB8AC3E}">
        <p14:creationId xmlns:p14="http://schemas.microsoft.com/office/powerpoint/2010/main" val="2610882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bellomagazine.com/files/bellomagazine/frases-mujeres.jpg"/>
          <p:cNvPicPr>
            <a:picLocks noChangeAspect="1" noChangeArrowheads="1"/>
          </p:cNvPicPr>
          <p:nvPr/>
        </p:nvPicPr>
        <p:blipFill rotWithShape="1">
          <a:blip r:embed="rId2">
            <a:extLst>
              <a:ext uri="{28A0092B-C50C-407E-A947-70E740481C1C}">
                <a14:useLocalDpi xmlns:a14="http://schemas.microsoft.com/office/drawing/2010/main" val="0"/>
              </a:ext>
            </a:extLst>
          </a:blip>
          <a:srcRect b="10320"/>
          <a:stretch/>
        </p:blipFill>
        <p:spPr bwMode="auto">
          <a:xfrm>
            <a:off x="64670" y="692696"/>
            <a:ext cx="9115842" cy="5678437"/>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5924310" y="1556792"/>
            <a:ext cx="3250704" cy="3401049"/>
          </a:xfrm>
          <a:ln>
            <a:noFill/>
          </a:ln>
          <a:effectLst>
            <a:glow rad="101600">
              <a:schemeClr val="accent3">
                <a:satMod val="175000"/>
                <a:alpha val="40000"/>
              </a:schemeClr>
            </a:glow>
          </a:effectLst>
        </p:spPr>
        <p:txBody>
          <a:bodyPr>
            <a:noAutofit/>
          </a:bodyPr>
          <a:lstStyle/>
          <a:p>
            <a:pPr algn="ctr"/>
            <a:r>
              <a:rPr lang="es-MX" sz="1800" b="1" dirty="0" smtClean="0">
                <a:solidFill>
                  <a:schemeClr val="bg1"/>
                </a:solidFill>
                <a:effectLst>
                  <a:outerShdw blurRad="38100" dist="38100" dir="2700000" algn="tl">
                    <a:srgbClr val="000000">
                      <a:alpha val="43137"/>
                    </a:srgbClr>
                  </a:outerShdw>
                </a:effectLst>
              </a:rPr>
              <a:t/>
            </a:r>
            <a:br>
              <a:rPr lang="es-MX" sz="1800" b="1" dirty="0" smtClean="0">
                <a:solidFill>
                  <a:schemeClr val="bg1"/>
                </a:solidFill>
                <a:effectLst>
                  <a:outerShdw blurRad="38100" dist="38100" dir="2700000" algn="tl">
                    <a:srgbClr val="000000">
                      <a:alpha val="43137"/>
                    </a:srgbClr>
                  </a:outerShdw>
                </a:effectLst>
              </a:rPr>
            </a:br>
            <a:r>
              <a:rPr lang="es-MX" sz="3600" b="1" dirty="0" smtClean="0">
                <a:solidFill>
                  <a:schemeClr val="accent1">
                    <a:lumMod val="50000"/>
                  </a:schemeClr>
                </a:solidFill>
                <a:effectLst>
                  <a:outerShdw blurRad="38100" dist="38100" dir="2700000" algn="tl">
                    <a:srgbClr val="000000">
                      <a:alpha val="43137"/>
                    </a:srgbClr>
                  </a:outerShdw>
                </a:effectLst>
              </a:rPr>
              <a:t>«</a:t>
            </a:r>
            <a:r>
              <a:rPr lang="es-MX" sz="4000" b="1" baseline="30000" dirty="0">
                <a:solidFill>
                  <a:schemeClr val="accent1">
                    <a:lumMod val="50000"/>
                  </a:schemeClr>
                </a:solidFill>
                <a:effectLst>
                  <a:outerShdw blurRad="38100" dist="38100" dir="2700000" algn="tl">
                    <a:srgbClr val="000000">
                      <a:alpha val="43137"/>
                    </a:srgbClr>
                  </a:outerShdw>
                </a:effectLst>
              </a:rPr>
              <a:t> </a:t>
            </a:r>
            <a:r>
              <a:rPr lang="es-MX" sz="3200" b="1" dirty="0">
                <a:solidFill>
                  <a:schemeClr val="accent1">
                    <a:lumMod val="50000"/>
                  </a:schemeClr>
                </a:solidFill>
                <a:effectLst>
                  <a:outerShdw blurRad="38100" dist="38100" dir="2700000" algn="tl">
                    <a:srgbClr val="000000">
                      <a:alpha val="43137"/>
                    </a:srgbClr>
                  </a:outerShdw>
                </a:effectLst>
              </a:rPr>
              <a:t>Dime si mi conducta no te agrada, y enséñame a vivir como quieres que yo viva. </a:t>
            </a:r>
          </a:p>
          <a:p>
            <a:pPr algn="ctr"/>
            <a:r>
              <a:rPr lang="es-MX" sz="3200" dirty="0" smtClean="0">
                <a:solidFill>
                  <a:schemeClr val="accent1">
                    <a:lumMod val="50000"/>
                  </a:schemeClr>
                </a:solidFill>
              </a:rPr>
              <a:t>Salmos 19:24</a:t>
            </a:r>
            <a:endParaRPr lang="es-MX" sz="3200" dirty="0">
              <a:solidFill>
                <a:schemeClr val="accent1">
                  <a:lumMod val="50000"/>
                </a:schemeClr>
              </a:solidFill>
            </a:endParaRPr>
          </a:p>
          <a:p>
            <a:pPr marL="0" indent="0">
              <a:buNone/>
            </a:pPr>
            <a:endParaRPr lang="es-MX" sz="1600" b="1" dirty="0" smtClean="0">
              <a:solidFill>
                <a:schemeClr val="bg1"/>
              </a:solidFill>
            </a:endParaRPr>
          </a:p>
          <a:p>
            <a:pPr marL="0" indent="0">
              <a:buNone/>
            </a:pPr>
            <a:endParaRPr lang="es-MX" sz="1800" b="1" dirty="0">
              <a:solidFill>
                <a:schemeClr val="bg1"/>
              </a:solidFill>
            </a:endParaRPr>
          </a:p>
        </p:txBody>
      </p:sp>
      <p:sp>
        <p:nvSpPr>
          <p:cNvPr id="7" name="2 Marcador de contenido"/>
          <p:cNvSpPr txBox="1">
            <a:spLocks/>
          </p:cNvSpPr>
          <p:nvPr/>
        </p:nvSpPr>
        <p:spPr>
          <a:xfrm>
            <a:off x="28158" y="6338165"/>
            <a:ext cx="8939336" cy="892941"/>
          </a:xfrm>
          <a:prstGeom prst="rect">
            <a:avLst/>
          </a:prstGeom>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s-MX" sz="2600" b="1" dirty="0" smtClean="0">
                <a:solidFill>
                  <a:schemeClr val="bg1"/>
                </a:solidFill>
                <a:effectLst>
                  <a:outerShdw blurRad="38100" dist="38100" dir="2700000" algn="tl">
                    <a:srgbClr val="000000">
                      <a:alpha val="43137"/>
                    </a:srgbClr>
                  </a:outerShdw>
                </a:effectLst>
              </a:rPr>
              <a:t>¡Que Dios te ayude a hacer la diferencia en tu Iglesia y la sociedad!</a:t>
            </a:r>
            <a:endParaRPr lang="es-MX" sz="1400" b="1" dirty="0" smtClean="0">
              <a:solidFill>
                <a:schemeClr val="bg1"/>
              </a:solidFill>
              <a:effectLst>
                <a:outerShdw blurRad="38100" dist="38100" dir="2700000" algn="tl">
                  <a:srgbClr val="000000">
                    <a:alpha val="43137"/>
                  </a:srgbClr>
                </a:outerShdw>
              </a:effectLst>
            </a:endParaRPr>
          </a:p>
          <a:p>
            <a:pPr marL="0" indent="0">
              <a:buFont typeface="Arial" pitchFamily="34" charset="0"/>
              <a:buNone/>
            </a:pPr>
            <a:endParaRPr lang="es-MX" sz="1600" dirty="0">
              <a:solidFill>
                <a:schemeClr val="bg1"/>
              </a:solidFill>
              <a:effectLst>
                <a:outerShdw blurRad="38100" dist="38100" dir="2700000" algn="tl">
                  <a:srgbClr val="000000">
                    <a:alpha val="43137"/>
                  </a:srgbClr>
                </a:outerShdw>
              </a:effectLst>
            </a:endParaRPr>
          </a:p>
        </p:txBody>
      </p:sp>
      <p:sp>
        <p:nvSpPr>
          <p:cNvPr id="8" name="2 Marcador de contenido"/>
          <p:cNvSpPr txBox="1">
            <a:spLocks/>
          </p:cNvSpPr>
          <p:nvPr/>
        </p:nvSpPr>
        <p:spPr>
          <a:xfrm>
            <a:off x="601216" y="44624"/>
            <a:ext cx="7859216" cy="1800200"/>
          </a:xfrm>
          <a:prstGeom prst="rect">
            <a:avLst/>
          </a:prstGeom>
          <a:ln>
            <a:no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MX" sz="3300" b="1" dirty="0" smtClean="0">
                <a:solidFill>
                  <a:schemeClr val="accent1">
                    <a:lumMod val="75000"/>
                  </a:schemeClr>
                </a:solidFill>
              </a:rPr>
              <a:t>Pídele a Dios que te enseñe a comportarte bien…</a:t>
            </a:r>
          </a:p>
          <a:p>
            <a:pPr algn="ctr"/>
            <a:endParaRPr lang="es-MX" sz="1600" b="1" dirty="0" smtClean="0">
              <a:solidFill>
                <a:schemeClr val="accent1">
                  <a:lumMod val="75000"/>
                </a:schemeClr>
              </a:solidFill>
            </a:endParaRPr>
          </a:p>
          <a:p>
            <a:pPr marL="0" indent="0" algn="ctr">
              <a:buFont typeface="Calibri" panose="020F0502020204030204" pitchFamily="34" charset="0"/>
              <a:buNone/>
            </a:pPr>
            <a:endParaRPr lang="es-MX" sz="1400" b="1" dirty="0" smtClean="0">
              <a:solidFill>
                <a:schemeClr val="accent1">
                  <a:lumMod val="75000"/>
                </a:schemeClr>
              </a:solidFill>
            </a:endParaRPr>
          </a:p>
          <a:p>
            <a:pPr marL="0" indent="0" algn="ctr">
              <a:buFont typeface="Calibri" panose="020F0502020204030204" pitchFamily="34" charset="0"/>
              <a:buNone/>
            </a:pPr>
            <a:endParaRPr lang="es-MX" sz="1600" dirty="0">
              <a:solidFill>
                <a:schemeClr val="accent1">
                  <a:lumMod val="75000"/>
                </a:schemeClr>
              </a:solidFill>
            </a:endParaRPr>
          </a:p>
        </p:txBody>
      </p:sp>
    </p:spTree>
    <p:extLst>
      <p:ext uri="{BB962C8B-B14F-4D97-AF65-F5344CB8AC3E}">
        <p14:creationId xmlns:p14="http://schemas.microsoft.com/office/powerpoint/2010/main" val="3960855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8760" y="260648"/>
            <a:ext cx="7543800" cy="900649"/>
          </a:xfrm>
        </p:spPr>
        <p:txBody>
          <a:bodyPr/>
          <a:lstStyle/>
          <a:p>
            <a:r>
              <a:rPr lang="es-MX" b="1" dirty="0" smtClean="0">
                <a:solidFill>
                  <a:schemeClr val="accent1">
                    <a:lumMod val="50000"/>
                  </a:schemeClr>
                </a:solidFill>
              </a:rPr>
              <a:t>¿Qué es la conducta?</a:t>
            </a:r>
            <a:endParaRPr lang="es-MX" b="1" dirty="0">
              <a:solidFill>
                <a:schemeClr val="accent1">
                  <a:lumMod val="50000"/>
                </a:schemeClr>
              </a:solidFill>
            </a:endParaRPr>
          </a:p>
        </p:txBody>
      </p:sp>
      <p:sp>
        <p:nvSpPr>
          <p:cNvPr id="3" name="2 Marcador de contenido"/>
          <p:cNvSpPr>
            <a:spLocks noGrp="1"/>
          </p:cNvSpPr>
          <p:nvPr>
            <p:ph idx="1"/>
          </p:nvPr>
        </p:nvSpPr>
        <p:spPr>
          <a:xfrm>
            <a:off x="611560" y="1256563"/>
            <a:ext cx="8229600" cy="604664"/>
          </a:xfrm>
          <a:ln>
            <a:noFill/>
          </a:ln>
        </p:spPr>
        <p:txBody>
          <a:bodyPr>
            <a:normAutofit fontScale="77500" lnSpcReduction="20000"/>
          </a:bodyPr>
          <a:lstStyle/>
          <a:p>
            <a:r>
              <a:rPr lang="es-MX" sz="2600" dirty="0" smtClean="0">
                <a:solidFill>
                  <a:schemeClr val="tx1"/>
                </a:solidFill>
              </a:rPr>
              <a:t>«Aún el muchacho es </a:t>
            </a:r>
            <a:r>
              <a:rPr lang="es-MX" sz="3000" b="1" dirty="0" smtClean="0">
                <a:solidFill>
                  <a:schemeClr val="tx1"/>
                </a:solidFill>
              </a:rPr>
              <a:t>conocido</a:t>
            </a:r>
            <a:r>
              <a:rPr lang="es-MX" sz="2600" dirty="0" smtClean="0">
                <a:solidFill>
                  <a:schemeClr val="tx1"/>
                </a:solidFill>
              </a:rPr>
              <a:t> por sus</a:t>
            </a:r>
            <a:r>
              <a:rPr lang="es-MX" sz="2800" dirty="0" smtClean="0">
                <a:solidFill>
                  <a:schemeClr val="tx1"/>
                </a:solidFill>
              </a:rPr>
              <a:t> </a:t>
            </a:r>
            <a:r>
              <a:rPr lang="es-MX" sz="2800" b="1" dirty="0" smtClean="0">
                <a:solidFill>
                  <a:schemeClr val="tx1"/>
                </a:solidFill>
              </a:rPr>
              <a:t>hechos</a:t>
            </a:r>
            <a:r>
              <a:rPr lang="es-MX" sz="2600" dirty="0" smtClean="0">
                <a:solidFill>
                  <a:schemeClr val="tx1"/>
                </a:solidFill>
              </a:rPr>
              <a:t>, si su </a:t>
            </a:r>
            <a:r>
              <a:rPr lang="es-MX" sz="2800" b="1" dirty="0" smtClean="0">
                <a:solidFill>
                  <a:schemeClr val="tx1"/>
                </a:solidFill>
              </a:rPr>
              <a:t>conducta</a:t>
            </a:r>
            <a:r>
              <a:rPr lang="es-MX" sz="2800" dirty="0" smtClean="0">
                <a:solidFill>
                  <a:schemeClr val="tx1"/>
                </a:solidFill>
              </a:rPr>
              <a:t> </a:t>
            </a:r>
            <a:r>
              <a:rPr lang="es-MX" sz="2600" dirty="0" smtClean="0">
                <a:solidFill>
                  <a:schemeClr val="tx1"/>
                </a:solidFill>
              </a:rPr>
              <a:t>fuere </a:t>
            </a:r>
            <a:r>
              <a:rPr lang="es-MX" sz="2800" b="1" i="1" dirty="0" smtClean="0">
                <a:solidFill>
                  <a:schemeClr val="tx1"/>
                </a:solidFill>
              </a:rPr>
              <a:t>limpia</a:t>
            </a:r>
            <a:r>
              <a:rPr lang="es-MX" sz="2800" dirty="0" smtClean="0">
                <a:solidFill>
                  <a:schemeClr val="tx1"/>
                </a:solidFill>
              </a:rPr>
              <a:t> y </a:t>
            </a:r>
            <a:r>
              <a:rPr lang="es-MX" sz="2800" b="1" i="1" dirty="0" smtClean="0">
                <a:solidFill>
                  <a:schemeClr val="tx1"/>
                </a:solidFill>
              </a:rPr>
              <a:t>recta</a:t>
            </a:r>
            <a:r>
              <a:rPr lang="es-MX" sz="2600" dirty="0" smtClean="0">
                <a:solidFill>
                  <a:schemeClr val="tx1"/>
                </a:solidFill>
              </a:rPr>
              <a:t>» - </a:t>
            </a:r>
            <a:r>
              <a:rPr lang="es-MX" sz="1900" dirty="0" smtClean="0">
                <a:solidFill>
                  <a:schemeClr val="tx1"/>
                </a:solidFill>
              </a:rPr>
              <a:t>Proverbios 20:11</a:t>
            </a:r>
          </a:p>
          <a:p>
            <a:endParaRPr lang="es-MX" sz="1600" dirty="0"/>
          </a:p>
        </p:txBody>
      </p:sp>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5272" t="16043" r="15655"/>
          <a:stretch/>
        </p:blipFill>
        <p:spPr>
          <a:xfrm>
            <a:off x="323528" y="2335771"/>
            <a:ext cx="2386590" cy="3796204"/>
          </a:xfrm>
          <a:prstGeom prst="rect">
            <a:avLst/>
          </a:prstGeom>
          <a:ln>
            <a:noFill/>
          </a:ln>
          <a:effectLst>
            <a:softEdge rad="112500"/>
          </a:effectLst>
        </p:spPr>
      </p:pic>
      <p:sp>
        <p:nvSpPr>
          <p:cNvPr id="7" name="2 Marcador de contenido"/>
          <p:cNvSpPr txBox="1">
            <a:spLocks/>
          </p:cNvSpPr>
          <p:nvPr/>
        </p:nvSpPr>
        <p:spPr>
          <a:xfrm>
            <a:off x="2483768" y="2340360"/>
            <a:ext cx="5976664" cy="208823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r>
              <a:rPr lang="es-MX" sz="2800" dirty="0" smtClean="0"/>
              <a:t>… </a:t>
            </a:r>
            <a:r>
              <a:rPr lang="es-MX" sz="2800" dirty="0" smtClean="0">
                <a:solidFill>
                  <a:schemeClr val="tx1"/>
                </a:solidFill>
              </a:rPr>
              <a:t>Es lo que te da </a:t>
            </a:r>
            <a:r>
              <a:rPr lang="es-MX" sz="2800" b="1" dirty="0" smtClean="0">
                <a:solidFill>
                  <a:schemeClr val="tx1"/>
                </a:solidFill>
              </a:rPr>
              <a:t>prestigio, fama, renombre, notoriedad, popularidad.</a:t>
            </a:r>
          </a:p>
          <a:p>
            <a:pPr marL="0" indent="0" algn="just">
              <a:buNone/>
            </a:pPr>
            <a:endParaRPr lang="es-MX" sz="1000" dirty="0" smtClean="0">
              <a:solidFill>
                <a:schemeClr val="tx1"/>
              </a:solidFill>
            </a:endParaRPr>
          </a:p>
          <a:p>
            <a:pPr algn="just"/>
            <a:r>
              <a:rPr lang="es-MX" sz="2800" dirty="0" smtClean="0">
                <a:solidFill>
                  <a:schemeClr val="tx1"/>
                </a:solidFill>
              </a:rPr>
              <a:t>… ó bien te puede dar </a:t>
            </a:r>
            <a:r>
              <a:rPr lang="es-MX" sz="2800" b="1" dirty="0" smtClean="0">
                <a:solidFill>
                  <a:schemeClr val="tx1"/>
                </a:solidFill>
              </a:rPr>
              <a:t>desprestigio</a:t>
            </a:r>
            <a:r>
              <a:rPr lang="es-MX" sz="2800" dirty="0" smtClean="0">
                <a:solidFill>
                  <a:schemeClr val="tx1"/>
                </a:solidFill>
              </a:rPr>
              <a:t>, </a:t>
            </a:r>
            <a:r>
              <a:rPr lang="es-MX" sz="2800" b="1" dirty="0" smtClean="0">
                <a:solidFill>
                  <a:schemeClr val="tx1"/>
                </a:solidFill>
              </a:rPr>
              <a:t>descrédito</a:t>
            </a:r>
            <a:r>
              <a:rPr lang="es-MX" sz="2800" dirty="0" smtClean="0">
                <a:solidFill>
                  <a:schemeClr val="tx1"/>
                </a:solidFill>
              </a:rPr>
              <a:t>.</a:t>
            </a:r>
          </a:p>
          <a:p>
            <a:pPr algn="just"/>
            <a:endParaRPr lang="es-MX" sz="1600" dirty="0"/>
          </a:p>
        </p:txBody>
      </p:sp>
      <p:sp>
        <p:nvSpPr>
          <p:cNvPr id="9" name="2 Marcador de contenido"/>
          <p:cNvSpPr txBox="1">
            <a:spLocks/>
          </p:cNvSpPr>
          <p:nvPr/>
        </p:nvSpPr>
        <p:spPr>
          <a:xfrm>
            <a:off x="4514850" y="4470921"/>
            <a:ext cx="4791330"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s-MX" sz="2800" dirty="0" smtClean="0">
                <a:solidFill>
                  <a:schemeClr val="tx1"/>
                </a:solidFill>
              </a:rPr>
              <a:t>… Es todo lo que </a:t>
            </a:r>
            <a:r>
              <a:rPr lang="es-MX" sz="2800" b="1" dirty="0" smtClean="0">
                <a:solidFill>
                  <a:schemeClr val="tx1"/>
                </a:solidFill>
              </a:rPr>
              <a:t>haces</a:t>
            </a:r>
            <a:r>
              <a:rPr lang="es-MX" sz="2800" dirty="0" smtClean="0">
                <a:solidFill>
                  <a:schemeClr val="tx1"/>
                </a:solidFill>
              </a:rPr>
              <a:t>.</a:t>
            </a:r>
          </a:p>
          <a:p>
            <a:r>
              <a:rPr lang="es-MX" sz="2800" dirty="0" smtClean="0">
                <a:solidFill>
                  <a:schemeClr val="tx1"/>
                </a:solidFill>
              </a:rPr>
              <a:t>… Es todo lo que </a:t>
            </a:r>
            <a:r>
              <a:rPr lang="es-MX" sz="2800" b="1" dirty="0" smtClean="0">
                <a:solidFill>
                  <a:schemeClr val="tx1"/>
                </a:solidFill>
              </a:rPr>
              <a:t>dices</a:t>
            </a:r>
            <a:r>
              <a:rPr lang="es-MX" sz="2800" dirty="0" smtClean="0">
                <a:solidFill>
                  <a:schemeClr val="tx1"/>
                </a:solidFill>
              </a:rPr>
              <a:t>.</a:t>
            </a:r>
          </a:p>
          <a:p>
            <a:r>
              <a:rPr lang="es-MX" sz="2800" dirty="0" smtClean="0">
                <a:solidFill>
                  <a:schemeClr val="tx1"/>
                </a:solidFill>
              </a:rPr>
              <a:t>… Es todo lo que </a:t>
            </a:r>
            <a:r>
              <a:rPr lang="es-MX" sz="2800" b="1" dirty="0" smtClean="0">
                <a:solidFill>
                  <a:schemeClr val="tx1"/>
                </a:solidFill>
              </a:rPr>
              <a:t>piensas</a:t>
            </a:r>
            <a:r>
              <a:rPr lang="es-MX" sz="2800" dirty="0" smtClean="0">
                <a:solidFill>
                  <a:schemeClr val="tx1"/>
                </a:solidFill>
              </a:rPr>
              <a:t>.</a:t>
            </a:r>
          </a:p>
          <a:p>
            <a:r>
              <a:rPr lang="es-MX" sz="2800" dirty="0" smtClean="0">
                <a:solidFill>
                  <a:schemeClr val="tx1"/>
                </a:solidFill>
              </a:rPr>
              <a:t>… Es todo lo que </a:t>
            </a:r>
            <a:r>
              <a:rPr lang="es-MX" sz="2800" b="1" dirty="0" smtClean="0">
                <a:solidFill>
                  <a:schemeClr val="tx1"/>
                </a:solidFill>
              </a:rPr>
              <a:t>sientes</a:t>
            </a:r>
            <a:r>
              <a:rPr lang="es-MX" sz="2800" dirty="0" smtClean="0">
                <a:solidFill>
                  <a:schemeClr val="tx1"/>
                </a:solidFill>
              </a:rPr>
              <a:t>.</a:t>
            </a:r>
          </a:p>
          <a:p>
            <a:endParaRPr lang="es-MX" sz="1600" dirty="0">
              <a:solidFill>
                <a:schemeClr val="tx1"/>
              </a:solidFill>
            </a:endParaRPr>
          </a:p>
        </p:txBody>
      </p:sp>
    </p:spTree>
    <p:extLst>
      <p:ext uri="{BB962C8B-B14F-4D97-AF65-F5344CB8AC3E}">
        <p14:creationId xmlns:p14="http://schemas.microsoft.com/office/powerpoint/2010/main" val="256089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9752" y="272167"/>
            <a:ext cx="5594929" cy="1100217"/>
          </a:xfrm>
        </p:spPr>
        <p:txBody>
          <a:bodyPr/>
          <a:lstStyle/>
          <a:p>
            <a:r>
              <a:rPr lang="es-MX" b="1" dirty="0" smtClean="0">
                <a:solidFill>
                  <a:schemeClr val="accent1">
                    <a:lumMod val="75000"/>
                  </a:schemeClr>
                </a:solidFill>
              </a:rPr>
              <a:t>¿Qué es la conducta?</a:t>
            </a:r>
            <a:endParaRPr lang="es-MX" b="1" dirty="0">
              <a:solidFill>
                <a:schemeClr val="accent1">
                  <a:lumMod val="75000"/>
                </a:schemeClr>
              </a:solidFill>
            </a:endParaRPr>
          </a:p>
        </p:txBody>
      </p:sp>
      <p:sp>
        <p:nvSpPr>
          <p:cNvPr id="7" name="2 Marcador de contenido"/>
          <p:cNvSpPr txBox="1">
            <a:spLocks/>
          </p:cNvSpPr>
          <p:nvPr/>
        </p:nvSpPr>
        <p:spPr>
          <a:xfrm>
            <a:off x="2987824" y="3335090"/>
            <a:ext cx="5832648"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ctr"/>
            <a:r>
              <a:rPr lang="es-MX" sz="2800" dirty="0" smtClean="0">
                <a:solidFill>
                  <a:schemeClr val="tx1"/>
                </a:solidFill>
              </a:rPr>
              <a:t>¿Qué persigue una buena conducta?</a:t>
            </a:r>
          </a:p>
          <a:p>
            <a:pPr marL="0" indent="0" algn="ctr">
              <a:buNone/>
            </a:pPr>
            <a:endParaRPr lang="es-MX" sz="1600" dirty="0" smtClean="0">
              <a:solidFill>
                <a:schemeClr val="tx1"/>
              </a:solidFill>
            </a:endParaRPr>
          </a:p>
          <a:p>
            <a:pPr algn="ctr"/>
            <a:r>
              <a:rPr lang="es-MX" sz="3600" b="1" dirty="0" smtClean="0">
                <a:solidFill>
                  <a:schemeClr val="tx1"/>
                </a:solidFill>
              </a:rPr>
              <a:t>PUREZA Y RECTITUD</a:t>
            </a:r>
          </a:p>
          <a:p>
            <a:pPr algn="ctr"/>
            <a:endParaRPr lang="es-MX" sz="1600" dirty="0">
              <a:solidFill>
                <a:schemeClr val="tx1"/>
              </a:solidFill>
            </a:endParaRPr>
          </a:p>
        </p:txBody>
      </p:sp>
      <p:sp>
        <p:nvSpPr>
          <p:cNvPr id="8" name="2 Marcador de contenido"/>
          <p:cNvSpPr txBox="1">
            <a:spLocks/>
          </p:cNvSpPr>
          <p:nvPr/>
        </p:nvSpPr>
        <p:spPr>
          <a:xfrm>
            <a:off x="921296" y="1372384"/>
            <a:ext cx="7632847" cy="110872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s-MX" sz="3200" dirty="0" smtClean="0">
                <a:solidFill>
                  <a:schemeClr val="tx1"/>
                </a:solidFill>
              </a:rPr>
              <a:t>“Nuestro </a:t>
            </a:r>
            <a:r>
              <a:rPr lang="es-MX" sz="3200" b="1" dirty="0">
                <a:solidFill>
                  <a:schemeClr val="tx1"/>
                </a:solidFill>
              </a:rPr>
              <a:t>carácter</a:t>
            </a:r>
            <a:r>
              <a:rPr lang="es-MX" sz="3200" dirty="0">
                <a:solidFill>
                  <a:schemeClr val="tx1"/>
                </a:solidFill>
              </a:rPr>
              <a:t> es el resultado de nuestra </a:t>
            </a:r>
            <a:r>
              <a:rPr lang="es-MX" sz="3200" b="1" dirty="0" smtClean="0">
                <a:solidFill>
                  <a:schemeClr val="tx1"/>
                </a:solidFill>
              </a:rPr>
              <a:t>conducta</a:t>
            </a:r>
            <a:r>
              <a:rPr lang="es-MX" sz="3200" dirty="0" smtClean="0">
                <a:solidFill>
                  <a:schemeClr val="tx1"/>
                </a:solidFill>
              </a:rPr>
              <a:t>” </a:t>
            </a:r>
            <a:r>
              <a:rPr lang="es-MX" sz="2800" dirty="0" smtClean="0">
                <a:solidFill>
                  <a:schemeClr val="tx1"/>
                </a:solidFill>
              </a:rPr>
              <a:t>– </a:t>
            </a:r>
            <a:r>
              <a:rPr lang="es-MX" sz="2000" dirty="0" smtClean="0">
                <a:solidFill>
                  <a:schemeClr val="tx1"/>
                </a:solidFill>
              </a:rPr>
              <a:t>Aristóteles </a:t>
            </a:r>
            <a:r>
              <a:rPr lang="es-MX" sz="2000" i="1" dirty="0" smtClean="0">
                <a:solidFill>
                  <a:schemeClr val="tx1"/>
                </a:solidFill>
              </a:rPr>
              <a:t>(384 </a:t>
            </a:r>
            <a:r>
              <a:rPr lang="es-MX" sz="2000" i="1" dirty="0">
                <a:solidFill>
                  <a:schemeClr val="tx1"/>
                </a:solidFill>
              </a:rPr>
              <a:t>AC-322 AC</a:t>
            </a:r>
            <a:r>
              <a:rPr lang="es-MX" sz="2000" i="1" dirty="0" smtClean="0">
                <a:solidFill>
                  <a:schemeClr val="tx1"/>
                </a:solidFill>
              </a:rPr>
              <a:t>)</a:t>
            </a:r>
            <a:endParaRPr lang="es-MX" sz="2000" dirty="0" smtClean="0">
              <a:solidFill>
                <a:schemeClr val="tx1"/>
              </a:solidFill>
            </a:endParaRPr>
          </a:p>
          <a:p>
            <a:pPr algn="ctr"/>
            <a:endParaRPr lang="es-MX" sz="2000" dirty="0">
              <a:solidFill>
                <a:schemeClr val="tx1"/>
              </a:solidFill>
            </a:endParaRPr>
          </a:p>
        </p:txBody>
      </p:sp>
      <p:pic>
        <p:nvPicPr>
          <p:cNvPr id="9" name="5 Imagen"/>
          <p:cNvPicPr>
            <a:picLocks noChangeAspect="1"/>
          </p:cNvPicPr>
          <p:nvPr/>
        </p:nvPicPr>
        <p:blipFill rotWithShape="1">
          <a:blip r:embed="rId2" cstate="print">
            <a:extLst>
              <a:ext uri="{28A0092B-C50C-407E-A947-70E740481C1C}">
                <a14:useLocalDpi xmlns:a14="http://schemas.microsoft.com/office/drawing/2010/main" val="0"/>
              </a:ext>
            </a:extLst>
          </a:blip>
          <a:srcRect l="5272" t="16043" r="15655"/>
          <a:stretch/>
        </p:blipFill>
        <p:spPr>
          <a:xfrm>
            <a:off x="899592" y="2481104"/>
            <a:ext cx="2386590" cy="3796204"/>
          </a:xfrm>
          <a:prstGeom prst="rect">
            <a:avLst/>
          </a:prstGeom>
          <a:ln>
            <a:noFill/>
          </a:ln>
          <a:effectLst>
            <a:softEdge rad="112500"/>
          </a:effectLst>
        </p:spPr>
      </p:pic>
      <p:sp>
        <p:nvSpPr>
          <p:cNvPr id="5" name="CuadroTexto 4"/>
          <p:cNvSpPr txBox="1"/>
          <p:nvPr/>
        </p:nvSpPr>
        <p:spPr>
          <a:xfrm>
            <a:off x="3995936" y="5695489"/>
            <a:ext cx="4824536" cy="646331"/>
          </a:xfrm>
          <a:prstGeom prst="rect">
            <a:avLst/>
          </a:prstGeom>
          <a:noFill/>
        </p:spPr>
        <p:txBody>
          <a:bodyPr wrap="square" rtlCol="0">
            <a:spAutoFit/>
          </a:bodyPr>
          <a:lstStyle/>
          <a:p>
            <a:pPr algn="r"/>
            <a:r>
              <a:rPr lang="es-VE" sz="3600" b="1" dirty="0" smtClean="0">
                <a:solidFill>
                  <a:schemeClr val="accent1">
                    <a:lumMod val="75000"/>
                  </a:schemeClr>
                </a:solidFill>
              </a:rPr>
              <a:t>¡Eres la hija de un Rey!</a:t>
            </a:r>
            <a:endParaRPr lang="es-VE" sz="3600" b="1" dirty="0">
              <a:solidFill>
                <a:schemeClr val="accent1">
                  <a:lumMod val="75000"/>
                </a:schemeClr>
              </a:solidFill>
            </a:endParaRPr>
          </a:p>
        </p:txBody>
      </p:sp>
    </p:spTree>
    <p:extLst>
      <p:ext uri="{BB962C8B-B14F-4D97-AF65-F5344CB8AC3E}">
        <p14:creationId xmlns:p14="http://schemas.microsoft.com/office/powerpoint/2010/main" val="1442603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779" y="20717"/>
            <a:ext cx="8660442" cy="1356360"/>
          </a:xfrm>
        </p:spPr>
        <p:txBody>
          <a:bodyPr>
            <a:normAutofit/>
          </a:bodyPr>
          <a:lstStyle/>
          <a:p>
            <a:pPr algn="ctr"/>
            <a:r>
              <a:rPr lang="es-MX" sz="3600" b="1" dirty="0" smtClean="0">
                <a:solidFill>
                  <a:schemeClr val="accent1">
                    <a:lumMod val="50000"/>
                  </a:schemeClr>
                </a:solidFill>
              </a:rPr>
              <a:t>¿Qué demanda Dios de nuestra conducta?</a:t>
            </a:r>
            <a:endParaRPr lang="es-MX" sz="3600" b="1" dirty="0">
              <a:solidFill>
                <a:schemeClr val="accent1">
                  <a:lumMod val="50000"/>
                </a:schemeClr>
              </a:solidFill>
            </a:endParaRPr>
          </a:p>
        </p:txBody>
      </p:sp>
      <p:sp>
        <p:nvSpPr>
          <p:cNvPr id="3" name="2 Marcador de contenido"/>
          <p:cNvSpPr>
            <a:spLocks noGrp="1"/>
          </p:cNvSpPr>
          <p:nvPr>
            <p:ph idx="1"/>
          </p:nvPr>
        </p:nvSpPr>
        <p:spPr>
          <a:xfrm>
            <a:off x="539552" y="1965961"/>
            <a:ext cx="4824536" cy="3845024"/>
          </a:xfrm>
          <a:ln>
            <a:solidFill>
              <a:schemeClr val="bg1"/>
            </a:solidFill>
          </a:ln>
        </p:spPr>
        <p:txBody>
          <a:bodyPr>
            <a:normAutofit/>
          </a:bodyPr>
          <a:lstStyle/>
          <a:p>
            <a:r>
              <a:rPr lang="es-MX" sz="2800" b="1" dirty="0" smtClean="0">
                <a:solidFill>
                  <a:schemeClr val="tx1"/>
                </a:solidFill>
              </a:rPr>
              <a:t>Que vigiles tu conducta: </a:t>
            </a:r>
            <a:br>
              <a:rPr lang="es-MX" sz="2800" b="1" dirty="0" smtClean="0">
                <a:solidFill>
                  <a:schemeClr val="tx1"/>
                </a:solidFill>
              </a:rPr>
            </a:br>
            <a:r>
              <a:rPr lang="es-MX" sz="1800" b="1" dirty="0" smtClean="0">
                <a:solidFill>
                  <a:schemeClr val="tx1"/>
                </a:solidFill>
              </a:rPr>
              <a:t/>
            </a:r>
            <a:br>
              <a:rPr lang="es-MX" sz="1800" b="1" dirty="0" smtClean="0">
                <a:solidFill>
                  <a:schemeClr val="tx1"/>
                </a:solidFill>
              </a:rPr>
            </a:br>
            <a:r>
              <a:rPr lang="es-MX" dirty="0">
                <a:solidFill>
                  <a:schemeClr val="tx1"/>
                </a:solidFill>
              </a:rPr>
              <a:t>Me dije a mí mismo: «Mientras esté ante gente malvada </a:t>
            </a:r>
            <a:r>
              <a:rPr lang="es-MX" b="1" dirty="0">
                <a:solidFill>
                  <a:schemeClr val="tx1"/>
                </a:solidFill>
              </a:rPr>
              <a:t>vigilaré mi conducta</a:t>
            </a:r>
            <a:r>
              <a:rPr lang="es-MX" dirty="0">
                <a:solidFill>
                  <a:schemeClr val="tx1"/>
                </a:solidFill>
              </a:rPr>
              <a:t>, me abstendré de pecar con la lengua, me pondré una mordaza en la boca</a:t>
            </a:r>
            <a:r>
              <a:rPr lang="es-MX" dirty="0" smtClean="0">
                <a:solidFill>
                  <a:schemeClr val="tx1"/>
                </a:solidFill>
              </a:rPr>
              <a:t>.» </a:t>
            </a:r>
            <a:r>
              <a:rPr lang="es-MX" sz="1800" dirty="0" smtClean="0">
                <a:solidFill>
                  <a:schemeClr val="tx1"/>
                </a:solidFill>
              </a:rPr>
              <a:t>- </a:t>
            </a:r>
            <a:r>
              <a:rPr lang="es-MX" sz="1600" b="1" dirty="0" smtClean="0">
                <a:solidFill>
                  <a:schemeClr val="tx1"/>
                </a:solidFill>
              </a:rPr>
              <a:t>Salmos 39:1 NVI. </a:t>
            </a:r>
            <a:br>
              <a:rPr lang="es-MX" sz="1600" b="1" dirty="0" smtClean="0">
                <a:solidFill>
                  <a:schemeClr val="tx1"/>
                </a:solidFill>
              </a:rPr>
            </a:br>
            <a:endParaRPr lang="es-MX" sz="1600" b="1" dirty="0" smtClean="0">
              <a:solidFill>
                <a:schemeClr val="tx1"/>
              </a:solidFill>
            </a:endParaRPr>
          </a:p>
          <a:p>
            <a:r>
              <a:rPr lang="es-MX" sz="1600" b="1" dirty="0" smtClean="0">
                <a:solidFill>
                  <a:schemeClr val="tx1"/>
                </a:solidFill>
              </a:rPr>
              <a:t/>
            </a:r>
            <a:br>
              <a:rPr lang="es-MX" sz="1600" b="1" dirty="0" smtClean="0">
                <a:solidFill>
                  <a:schemeClr val="tx1"/>
                </a:solidFill>
              </a:rPr>
            </a:br>
            <a:r>
              <a:rPr lang="es-MX" dirty="0" smtClean="0">
                <a:solidFill>
                  <a:schemeClr val="tx1"/>
                </a:solidFill>
              </a:rPr>
              <a:t>«Cada </a:t>
            </a:r>
            <a:r>
              <a:rPr lang="es-MX" dirty="0">
                <a:solidFill>
                  <a:schemeClr val="tx1"/>
                </a:solidFill>
              </a:rPr>
              <a:t>cual </a:t>
            </a:r>
            <a:r>
              <a:rPr lang="es-MX" b="1" dirty="0">
                <a:solidFill>
                  <a:schemeClr val="tx1"/>
                </a:solidFill>
              </a:rPr>
              <a:t>examine su propia conducta</a:t>
            </a:r>
            <a:r>
              <a:rPr lang="es-MX" dirty="0">
                <a:solidFill>
                  <a:schemeClr val="tx1"/>
                </a:solidFill>
              </a:rPr>
              <a:t>; y si tiene algo de qué presumir, que no se compare con nadie</a:t>
            </a:r>
            <a:r>
              <a:rPr lang="es-MX" dirty="0" smtClean="0">
                <a:solidFill>
                  <a:schemeClr val="tx1"/>
                </a:solidFill>
              </a:rPr>
              <a:t>.</a:t>
            </a:r>
            <a:r>
              <a:rPr lang="es-MX" dirty="0">
                <a:solidFill>
                  <a:schemeClr val="tx1"/>
                </a:solidFill>
              </a:rPr>
              <a:t> </a:t>
            </a:r>
            <a:r>
              <a:rPr lang="es-MX" dirty="0" smtClean="0">
                <a:solidFill>
                  <a:schemeClr val="tx1"/>
                </a:solidFill>
              </a:rPr>
              <a:t>» </a:t>
            </a:r>
            <a:r>
              <a:rPr lang="es-MX" sz="1600" b="1" dirty="0" smtClean="0">
                <a:solidFill>
                  <a:schemeClr val="tx1"/>
                </a:solidFill>
              </a:rPr>
              <a:t>- Gálatas 6:4 NVI </a:t>
            </a:r>
          </a:p>
          <a:p>
            <a:endParaRPr lang="es-MX" sz="1800" dirty="0"/>
          </a:p>
        </p:txBody>
      </p:sp>
      <p:pic>
        <p:nvPicPr>
          <p:cNvPr id="1028" name="Picture 4" descr="http://thumbs.dreamstime.com/x/retrato-de-la-mujer-joven-con-la-lupa-20264169.jpg"/>
          <p:cNvPicPr>
            <a:picLocks noChangeAspect="1" noChangeArrowheads="1"/>
          </p:cNvPicPr>
          <p:nvPr/>
        </p:nvPicPr>
        <p:blipFill rotWithShape="1">
          <a:blip r:embed="rId2">
            <a:extLst>
              <a:ext uri="{28A0092B-C50C-407E-A947-70E740481C1C}">
                <a14:useLocalDpi xmlns:a14="http://schemas.microsoft.com/office/drawing/2010/main" val="0"/>
              </a:ext>
            </a:extLst>
          </a:blip>
          <a:srcRect b="6970"/>
          <a:stretch/>
        </p:blipFill>
        <p:spPr bwMode="auto">
          <a:xfrm>
            <a:off x="5652120" y="1628800"/>
            <a:ext cx="2847975" cy="39874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977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60570" y="1983670"/>
            <a:ext cx="4258816" cy="3124944"/>
          </a:xfrm>
          <a:ln>
            <a:solidFill>
              <a:schemeClr val="bg1"/>
            </a:solidFill>
          </a:ln>
        </p:spPr>
        <p:txBody>
          <a:bodyPr>
            <a:noAutofit/>
          </a:bodyPr>
          <a:lstStyle/>
          <a:p>
            <a:r>
              <a:rPr lang="es-MX" sz="3200" b="1" dirty="0" smtClean="0">
                <a:solidFill>
                  <a:schemeClr val="tx1"/>
                </a:solidFill>
              </a:rPr>
              <a:t>Que dejes una marca: </a:t>
            </a:r>
            <a:br>
              <a:rPr lang="es-MX" sz="3200" b="1" dirty="0" smtClean="0">
                <a:solidFill>
                  <a:schemeClr val="tx1"/>
                </a:solidFill>
              </a:rPr>
            </a:br>
            <a:r>
              <a:rPr lang="es-MX" b="1" dirty="0" smtClean="0">
                <a:solidFill>
                  <a:schemeClr val="tx1"/>
                </a:solidFill>
              </a:rPr>
              <a:t/>
            </a:r>
            <a:br>
              <a:rPr lang="es-MX" b="1" dirty="0" smtClean="0">
                <a:solidFill>
                  <a:schemeClr val="tx1"/>
                </a:solidFill>
              </a:rPr>
            </a:br>
            <a:r>
              <a:rPr lang="es-MX" sz="2400" dirty="0" smtClean="0">
                <a:solidFill>
                  <a:schemeClr val="tx1"/>
                </a:solidFill>
              </a:rPr>
              <a:t>«</a:t>
            </a:r>
            <a:r>
              <a:rPr lang="es-MX" sz="2400" dirty="0">
                <a:solidFill>
                  <a:schemeClr val="tx1"/>
                </a:solidFill>
              </a:rPr>
              <a:t>Que nadie te menosprecie por ser joven. Al contrario, que los creyentes vean en ti un </a:t>
            </a:r>
            <a:r>
              <a:rPr lang="es-MX" sz="2400" b="1" dirty="0">
                <a:solidFill>
                  <a:schemeClr val="tx1"/>
                </a:solidFill>
              </a:rPr>
              <a:t>ejemplo</a:t>
            </a:r>
            <a:r>
              <a:rPr lang="es-MX" sz="2400" dirty="0">
                <a:solidFill>
                  <a:schemeClr val="tx1"/>
                </a:solidFill>
              </a:rPr>
              <a:t> a seguir en la manera de hablar, en la </a:t>
            </a:r>
            <a:r>
              <a:rPr lang="es-MX" sz="2400" b="1" dirty="0">
                <a:solidFill>
                  <a:schemeClr val="tx1"/>
                </a:solidFill>
              </a:rPr>
              <a:t>conducta</a:t>
            </a:r>
            <a:r>
              <a:rPr lang="es-MX" sz="2400" dirty="0">
                <a:solidFill>
                  <a:schemeClr val="tx1"/>
                </a:solidFill>
              </a:rPr>
              <a:t>, y en amor, fe y pureza. </a:t>
            </a:r>
            <a:r>
              <a:rPr lang="es-MX" sz="2400" dirty="0" smtClean="0">
                <a:solidFill>
                  <a:schemeClr val="tx1"/>
                </a:solidFill>
              </a:rPr>
              <a:t>.» </a:t>
            </a:r>
            <a:r>
              <a:rPr lang="es-MX" dirty="0" smtClean="0">
                <a:solidFill>
                  <a:schemeClr val="tx1"/>
                </a:solidFill>
              </a:rPr>
              <a:t>- </a:t>
            </a:r>
            <a:r>
              <a:rPr lang="es-MX" sz="1800" b="1" dirty="0" smtClean="0">
                <a:solidFill>
                  <a:schemeClr val="tx1"/>
                </a:solidFill>
              </a:rPr>
              <a:t>1 Timoteo 4:12 -</a:t>
            </a:r>
            <a:r>
              <a:rPr lang="es-MX" sz="1600" b="1" dirty="0" smtClean="0">
                <a:solidFill>
                  <a:schemeClr val="tx1"/>
                </a:solidFill>
              </a:rPr>
              <a:t> NVI. </a:t>
            </a:r>
            <a:r>
              <a:rPr lang="es-MX" sz="1800" b="1" dirty="0" smtClean="0">
                <a:solidFill>
                  <a:schemeClr val="tx1"/>
                </a:solidFill>
              </a:rPr>
              <a:t/>
            </a:r>
            <a:br>
              <a:rPr lang="es-MX" sz="1800" b="1" dirty="0" smtClean="0">
                <a:solidFill>
                  <a:schemeClr val="tx1"/>
                </a:solidFill>
              </a:rPr>
            </a:br>
            <a:endParaRPr lang="es-MX" sz="1800" b="1" dirty="0" smtClean="0">
              <a:solidFill>
                <a:schemeClr val="tx1"/>
              </a:solidFill>
            </a:endParaRPr>
          </a:p>
          <a:p>
            <a:pPr marL="0" indent="0">
              <a:buNone/>
            </a:pPr>
            <a:endParaRPr lang="es-MX" dirty="0">
              <a:solidFill>
                <a:schemeClr val="tx1"/>
              </a:solidFill>
            </a:endParaRPr>
          </a:p>
        </p:txBody>
      </p:sp>
      <p:pic>
        <p:nvPicPr>
          <p:cNvPr id="2050" name="Picture 2" descr="http://4.bp.blogspot.com/-AJRlFwCuHek/UK-Lhuq5pkI/AAAAAAAAAd0/S7AmRgWzgeo/s1600/chica_fel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1675"/>
            <a:ext cx="3281194" cy="3454650"/>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829531" y="5769562"/>
            <a:ext cx="7771470" cy="892941"/>
          </a:xfrm>
          <a:prstGeom prst="rect">
            <a:avLst/>
          </a:prstGeom>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s-MX" sz="2600" b="1" dirty="0" smtClean="0">
                <a:solidFill>
                  <a:schemeClr val="accent1">
                    <a:lumMod val="50000"/>
                  </a:schemeClr>
                </a:solidFill>
              </a:rPr>
              <a:t>¿Qué marcas estás dejando en tu iglesia y en  esta sociedad? </a:t>
            </a:r>
            <a:endParaRPr lang="es-MX" sz="1400" b="1" dirty="0" smtClean="0">
              <a:solidFill>
                <a:schemeClr val="accent1">
                  <a:lumMod val="50000"/>
                </a:schemeClr>
              </a:solidFill>
            </a:endParaRPr>
          </a:p>
          <a:p>
            <a:pPr marL="0" indent="0">
              <a:buFont typeface="Arial" pitchFamily="34" charset="0"/>
              <a:buNone/>
            </a:pPr>
            <a:endParaRPr lang="es-MX" sz="1600" dirty="0">
              <a:solidFill>
                <a:schemeClr val="accent1">
                  <a:lumMod val="50000"/>
                </a:schemeClr>
              </a:solidFill>
            </a:endParaRPr>
          </a:p>
        </p:txBody>
      </p:sp>
      <p:sp>
        <p:nvSpPr>
          <p:cNvPr id="8" name="1 Título"/>
          <p:cNvSpPr txBox="1">
            <a:spLocks/>
          </p:cNvSpPr>
          <p:nvPr/>
        </p:nvSpPr>
        <p:spPr>
          <a:xfrm>
            <a:off x="153082" y="188640"/>
            <a:ext cx="8660442" cy="1356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s-MX" sz="3600" b="1" dirty="0" smtClean="0">
                <a:solidFill>
                  <a:schemeClr val="accent1">
                    <a:lumMod val="50000"/>
                  </a:schemeClr>
                </a:solidFill>
              </a:rPr>
              <a:t>¿Qué demanda Dios de nuestra conducta?</a:t>
            </a:r>
            <a:endParaRPr lang="es-MX" sz="3600" b="1" dirty="0">
              <a:solidFill>
                <a:schemeClr val="accent1">
                  <a:lumMod val="50000"/>
                </a:schemeClr>
              </a:solidFill>
            </a:endParaRPr>
          </a:p>
        </p:txBody>
      </p:sp>
    </p:spTree>
    <p:extLst>
      <p:ext uri="{BB962C8B-B14F-4D97-AF65-F5344CB8AC3E}">
        <p14:creationId xmlns:p14="http://schemas.microsoft.com/office/powerpoint/2010/main" val="1808936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23928" y="1900159"/>
            <a:ext cx="4762872" cy="3124944"/>
          </a:xfrm>
          <a:ln>
            <a:solidFill>
              <a:schemeClr val="bg1"/>
            </a:solidFill>
          </a:ln>
        </p:spPr>
        <p:txBody>
          <a:bodyPr>
            <a:noAutofit/>
          </a:bodyPr>
          <a:lstStyle/>
          <a:p>
            <a:r>
              <a:rPr lang="es-MX" sz="3200" b="1" dirty="0" smtClean="0">
                <a:solidFill>
                  <a:schemeClr val="tx1"/>
                </a:solidFill>
              </a:rPr>
              <a:t>Que la cuides al máximo: </a:t>
            </a:r>
            <a:br>
              <a:rPr lang="es-MX" sz="3200" b="1" dirty="0" smtClean="0">
                <a:solidFill>
                  <a:schemeClr val="tx1"/>
                </a:solidFill>
              </a:rPr>
            </a:br>
            <a:r>
              <a:rPr lang="es-MX" b="1" dirty="0" smtClean="0">
                <a:solidFill>
                  <a:schemeClr val="tx1"/>
                </a:solidFill>
              </a:rPr>
              <a:t/>
            </a:r>
            <a:br>
              <a:rPr lang="es-MX" b="1" dirty="0" smtClean="0">
                <a:solidFill>
                  <a:schemeClr val="tx1"/>
                </a:solidFill>
              </a:rPr>
            </a:br>
            <a:r>
              <a:rPr lang="es-MX" sz="2800" dirty="0" smtClean="0">
                <a:solidFill>
                  <a:schemeClr val="tx1"/>
                </a:solidFill>
              </a:rPr>
              <a:t>«</a:t>
            </a:r>
            <a:r>
              <a:rPr lang="es-MX" sz="2800" dirty="0">
                <a:solidFill>
                  <a:schemeClr val="tx1"/>
                </a:solidFill>
              </a:rPr>
              <a:t>Ten cuidado de tu </a:t>
            </a:r>
            <a:r>
              <a:rPr lang="es-MX" sz="2800" b="1" dirty="0">
                <a:solidFill>
                  <a:schemeClr val="tx1"/>
                </a:solidFill>
              </a:rPr>
              <a:t>conducta</a:t>
            </a:r>
            <a:r>
              <a:rPr lang="es-MX" sz="2800" dirty="0">
                <a:solidFill>
                  <a:schemeClr val="tx1"/>
                </a:solidFill>
              </a:rPr>
              <a:t> </a:t>
            </a:r>
            <a:r>
              <a:rPr lang="es-MX" sz="2800" dirty="0" smtClean="0">
                <a:solidFill>
                  <a:schemeClr val="tx1"/>
                </a:solidFill>
              </a:rPr>
              <a:t> y </a:t>
            </a:r>
            <a:r>
              <a:rPr lang="es-MX" sz="2800" dirty="0">
                <a:solidFill>
                  <a:schemeClr val="tx1"/>
                </a:solidFill>
              </a:rPr>
              <a:t>de tu enseñanza. Persevera en todo ello, porque así te </a:t>
            </a:r>
            <a:r>
              <a:rPr lang="es-MX" sz="2800" b="1" dirty="0">
                <a:solidFill>
                  <a:schemeClr val="tx1"/>
                </a:solidFill>
              </a:rPr>
              <a:t>salvarás</a:t>
            </a:r>
            <a:r>
              <a:rPr lang="es-MX" sz="2800" dirty="0">
                <a:solidFill>
                  <a:schemeClr val="tx1"/>
                </a:solidFill>
              </a:rPr>
              <a:t> a ti mismo y a los que te escuchen.</a:t>
            </a:r>
            <a:r>
              <a:rPr lang="es-MX" sz="2800" dirty="0" smtClean="0">
                <a:solidFill>
                  <a:schemeClr val="tx1"/>
                </a:solidFill>
              </a:rPr>
              <a:t>.» </a:t>
            </a:r>
            <a:r>
              <a:rPr lang="es-MX" dirty="0" smtClean="0">
                <a:solidFill>
                  <a:schemeClr val="tx1"/>
                </a:solidFill>
              </a:rPr>
              <a:t>- </a:t>
            </a:r>
            <a:r>
              <a:rPr lang="es-MX" sz="1800" b="1" dirty="0" smtClean="0">
                <a:solidFill>
                  <a:schemeClr val="tx1"/>
                </a:solidFill>
              </a:rPr>
              <a:t>I Timoteo 4.16  NVI. </a:t>
            </a:r>
            <a:br>
              <a:rPr lang="es-MX" sz="1800" b="1" dirty="0" smtClean="0">
                <a:solidFill>
                  <a:schemeClr val="tx1"/>
                </a:solidFill>
              </a:rPr>
            </a:br>
            <a:endParaRPr lang="es-MX" sz="1800" b="1" dirty="0" smtClean="0">
              <a:solidFill>
                <a:schemeClr val="tx1"/>
              </a:solidFill>
            </a:endParaRPr>
          </a:p>
          <a:p>
            <a:pPr marL="0" indent="0">
              <a:buNone/>
            </a:pPr>
            <a:endParaRPr lang="es-MX" dirty="0">
              <a:solidFill>
                <a:schemeClr val="tx1"/>
              </a:solidFill>
            </a:endParaRPr>
          </a:p>
        </p:txBody>
      </p:sp>
      <p:sp>
        <p:nvSpPr>
          <p:cNvPr id="5" name="2 Marcador de contenido"/>
          <p:cNvSpPr txBox="1">
            <a:spLocks/>
          </p:cNvSpPr>
          <p:nvPr/>
        </p:nvSpPr>
        <p:spPr>
          <a:xfrm>
            <a:off x="822712" y="5661248"/>
            <a:ext cx="7771470" cy="892941"/>
          </a:xfrm>
          <a:prstGeom prst="rect">
            <a:avLst/>
          </a:prstGeom>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s-MX" sz="2600" b="1" dirty="0" smtClean="0">
                <a:solidFill>
                  <a:schemeClr val="accent1">
                    <a:lumMod val="75000"/>
                  </a:schemeClr>
                </a:solidFill>
              </a:rPr>
              <a:t>… Ten cuidado con tu rebeldía, no rompas las reglas, ponte límites!!!</a:t>
            </a:r>
            <a:endParaRPr lang="es-MX" sz="1400" b="1" dirty="0" smtClean="0">
              <a:solidFill>
                <a:schemeClr val="accent1">
                  <a:lumMod val="75000"/>
                </a:schemeClr>
              </a:solidFill>
            </a:endParaRPr>
          </a:p>
          <a:p>
            <a:pPr marL="0" indent="0">
              <a:buFont typeface="Arial" pitchFamily="34" charset="0"/>
              <a:buNone/>
            </a:pPr>
            <a:endParaRPr lang="es-MX" sz="1600" dirty="0">
              <a:solidFill>
                <a:schemeClr val="accent1">
                  <a:lumMod val="75000"/>
                </a:schemeClr>
              </a:solidFill>
            </a:endParaRPr>
          </a:p>
        </p:txBody>
      </p:sp>
      <p:sp>
        <p:nvSpPr>
          <p:cNvPr id="7" name="1 Título"/>
          <p:cNvSpPr txBox="1">
            <a:spLocks/>
          </p:cNvSpPr>
          <p:nvPr/>
        </p:nvSpPr>
        <p:spPr>
          <a:xfrm>
            <a:off x="313787" y="220633"/>
            <a:ext cx="8516426" cy="1356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s-MX" sz="3600" b="1" dirty="0" smtClean="0">
                <a:solidFill>
                  <a:schemeClr val="accent1">
                    <a:lumMod val="50000"/>
                  </a:schemeClr>
                </a:solidFill>
              </a:rPr>
              <a:t>¿Qué demanda Dios de nuestra conducta?</a:t>
            </a:r>
            <a:endParaRPr lang="es-MX" sz="3600" b="1" dirty="0">
              <a:solidFill>
                <a:schemeClr val="accent1">
                  <a:lumMod val="50000"/>
                </a:schemeClr>
              </a:solidFill>
            </a:endParaRPr>
          </a:p>
        </p:txBody>
      </p:sp>
      <p:pic>
        <p:nvPicPr>
          <p:cNvPr id="3074" name="Picture 2" descr="https://c2.staticflickr.com/6/5122/5371756754_13ddea6e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2588"/>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022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6626" y="1756143"/>
            <a:ext cx="4258816" cy="3401049"/>
          </a:xfrm>
          <a:ln>
            <a:solidFill>
              <a:schemeClr val="bg1"/>
            </a:solidFill>
          </a:ln>
        </p:spPr>
        <p:txBody>
          <a:bodyPr>
            <a:normAutofit fontScale="85000" lnSpcReduction="20000"/>
          </a:bodyPr>
          <a:lstStyle/>
          <a:p>
            <a:r>
              <a:rPr lang="es-MX" sz="3500" b="1" dirty="0" smtClean="0">
                <a:solidFill>
                  <a:schemeClr val="tx1"/>
                </a:solidFill>
              </a:rPr>
              <a:t>Que ilumines el mundo: </a:t>
            </a:r>
            <a:r>
              <a:rPr lang="es-MX" sz="3000" b="1" dirty="0" smtClean="0">
                <a:solidFill>
                  <a:schemeClr val="tx1"/>
                </a:solidFill>
              </a:rPr>
              <a:t/>
            </a:r>
            <a:br>
              <a:rPr lang="es-MX" sz="3000" b="1" dirty="0" smtClean="0">
                <a:solidFill>
                  <a:schemeClr val="tx1"/>
                </a:solidFill>
              </a:rPr>
            </a:br>
            <a:r>
              <a:rPr lang="es-MX" sz="1700" b="1" dirty="0" smtClean="0">
                <a:solidFill>
                  <a:schemeClr val="tx1"/>
                </a:solidFill>
              </a:rPr>
              <a:t/>
            </a:r>
            <a:br>
              <a:rPr lang="es-MX" sz="1700" b="1" dirty="0" smtClean="0">
                <a:solidFill>
                  <a:schemeClr val="tx1"/>
                </a:solidFill>
              </a:rPr>
            </a:br>
            <a:r>
              <a:rPr lang="es-MX" sz="3000" dirty="0" smtClean="0">
                <a:solidFill>
                  <a:schemeClr val="tx1"/>
                </a:solidFill>
              </a:rPr>
              <a:t>«</a:t>
            </a:r>
            <a:r>
              <a:rPr lang="es-MX" sz="3000" dirty="0">
                <a:solidFill>
                  <a:schemeClr val="tx1"/>
                </a:solidFill>
              </a:rPr>
              <a:t>De la misma manera, la </a:t>
            </a:r>
            <a:r>
              <a:rPr lang="es-MX" sz="3000" b="1" dirty="0">
                <a:solidFill>
                  <a:schemeClr val="tx1"/>
                </a:solidFill>
              </a:rPr>
              <a:t>conducta</a:t>
            </a:r>
            <a:r>
              <a:rPr lang="es-MX" sz="3000" dirty="0">
                <a:solidFill>
                  <a:schemeClr val="tx1"/>
                </a:solidFill>
              </a:rPr>
              <a:t> de ustedes debe ser como una luz que </a:t>
            </a:r>
            <a:r>
              <a:rPr lang="es-MX" sz="3000" b="1" dirty="0">
                <a:solidFill>
                  <a:schemeClr val="tx1"/>
                </a:solidFill>
              </a:rPr>
              <a:t>ilumine</a:t>
            </a:r>
            <a:r>
              <a:rPr lang="es-MX" sz="3000" dirty="0">
                <a:solidFill>
                  <a:schemeClr val="tx1"/>
                </a:solidFill>
              </a:rPr>
              <a:t> y muestre </a:t>
            </a:r>
            <a:r>
              <a:rPr lang="es-MX" sz="3000" b="1" dirty="0">
                <a:solidFill>
                  <a:schemeClr val="tx1"/>
                </a:solidFill>
              </a:rPr>
              <a:t>cómo se obedece </a:t>
            </a:r>
            <a:r>
              <a:rPr lang="es-MX" sz="3000" dirty="0">
                <a:solidFill>
                  <a:schemeClr val="tx1"/>
                </a:solidFill>
              </a:rPr>
              <a:t>a Dios. Hagan buenas acciones. Así los demás las verán y alabarán a Dios, el Padre de ustedes que está en el cielo.</a:t>
            </a:r>
            <a:r>
              <a:rPr lang="es-MX" sz="3000" dirty="0" smtClean="0">
                <a:solidFill>
                  <a:schemeClr val="tx1"/>
                </a:solidFill>
              </a:rPr>
              <a:t>» </a:t>
            </a:r>
            <a:r>
              <a:rPr lang="es-MX" sz="1700" b="1" dirty="0" smtClean="0">
                <a:solidFill>
                  <a:schemeClr val="tx1"/>
                </a:solidFill>
              </a:rPr>
              <a:t>- Mateo 5:16 TLA</a:t>
            </a:r>
            <a:r>
              <a:rPr lang="es-MX" sz="1400" b="1" dirty="0" smtClean="0"/>
              <a:t/>
            </a:r>
            <a:br>
              <a:rPr lang="es-MX" sz="1400" b="1" dirty="0" smtClean="0"/>
            </a:br>
            <a:endParaRPr lang="es-MX" sz="1400" b="1" dirty="0" smtClean="0"/>
          </a:p>
          <a:p>
            <a:pPr marL="0" indent="0">
              <a:buNone/>
            </a:pPr>
            <a:endParaRPr lang="es-MX" sz="1600" dirty="0"/>
          </a:p>
        </p:txBody>
      </p:sp>
      <p:sp>
        <p:nvSpPr>
          <p:cNvPr id="5" name="2 Marcador de contenido"/>
          <p:cNvSpPr txBox="1">
            <a:spLocks/>
          </p:cNvSpPr>
          <p:nvPr/>
        </p:nvSpPr>
        <p:spPr>
          <a:xfrm>
            <a:off x="559707" y="5467422"/>
            <a:ext cx="7771470" cy="1252981"/>
          </a:xfrm>
          <a:prstGeom prst="rect">
            <a:avLst/>
          </a:prstGeom>
          <a:ln>
            <a:solidFill>
              <a:schemeClr val="bg1"/>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s-MX" sz="2600" dirty="0"/>
              <a:t>«</a:t>
            </a:r>
            <a:r>
              <a:rPr lang="es-MX" sz="2600" b="1" dirty="0" smtClean="0"/>
              <a:t>[…] </a:t>
            </a:r>
            <a:r>
              <a:rPr lang="es-MX" sz="2800" dirty="0"/>
              <a:t> </a:t>
            </a:r>
            <a:r>
              <a:rPr lang="es-MX" sz="2800" dirty="0" smtClean="0"/>
              <a:t>en </a:t>
            </a:r>
            <a:r>
              <a:rPr lang="es-MX" sz="2800" dirty="0"/>
              <a:t>este mundo lleno de gente malvada y pecadora, ustedes, como hijos de Dios, deben alejarse de la maldad y </a:t>
            </a:r>
            <a:r>
              <a:rPr lang="es-MX" sz="2800" b="1" dirty="0"/>
              <a:t>brillar</a:t>
            </a:r>
            <a:r>
              <a:rPr lang="es-MX" sz="2800" dirty="0"/>
              <a:t> por su buen </a:t>
            </a:r>
            <a:r>
              <a:rPr lang="es-MX" sz="2800" b="1" dirty="0" smtClean="0"/>
              <a:t>comportamiento</a:t>
            </a:r>
            <a:r>
              <a:rPr lang="es-MX" sz="2800" dirty="0" smtClean="0"/>
              <a:t>» - Filipenses 2:15</a:t>
            </a:r>
            <a:endParaRPr lang="es-MX" sz="1600" dirty="0"/>
          </a:p>
        </p:txBody>
      </p:sp>
      <p:sp>
        <p:nvSpPr>
          <p:cNvPr id="7" name="1 Título"/>
          <p:cNvSpPr txBox="1">
            <a:spLocks/>
          </p:cNvSpPr>
          <p:nvPr/>
        </p:nvSpPr>
        <p:spPr>
          <a:xfrm>
            <a:off x="56511" y="107910"/>
            <a:ext cx="8777862" cy="1356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s-MX" sz="3600" b="1" dirty="0" smtClean="0">
                <a:solidFill>
                  <a:schemeClr val="accent1">
                    <a:lumMod val="50000"/>
                  </a:schemeClr>
                </a:solidFill>
              </a:rPr>
              <a:t>¿Qué demanda Dios de nuestra conducta?</a:t>
            </a:r>
            <a:endParaRPr lang="es-MX" sz="3600" b="1" dirty="0">
              <a:solidFill>
                <a:schemeClr val="accent1">
                  <a:lumMod val="50000"/>
                </a:schemeClr>
              </a:solidFill>
            </a:endParaRPr>
          </a:p>
        </p:txBody>
      </p:sp>
      <p:pic>
        <p:nvPicPr>
          <p:cNvPr id="4098" name="Picture 2" descr="http://www.soytj.co/wp-content/uploads/2015/04/mujher-640x400.jpg"/>
          <p:cNvPicPr>
            <a:picLocks noChangeAspect="1" noChangeArrowheads="1"/>
          </p:cNvPicPr>
          <p:nvPr/>
        </p:nvPicPr>
        <p:blipFill rotWithShape="1">
          <a:blip r:embed="rId2">
            <a:extLst>
              <a:ext uri="{28A0092B-C50C-407E-A947-70E740481C1C}">
                <a14:useLocalDpi xmlns:a14="http://schemas.microsoft.com/office/drawing/2010/main" val="0"/>
              </a:ext>
            </a:extLst>
          </a:blip>
          <a:srcRect l="19293"/>
          <a:stretch/>
        </p:blipFill>
        <p:spPr bwMode="auto">
          <a:xfrm>
            <a:off x="4426228" y="1561561"/>
            <a:ext cx="4172826" cy="32314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045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139952" y="1516053"/>
            <a:ext cx="4690864" cy="3401049"/>
          </a:xfrm>
          <a:ln>
            <a:solidFill>
              <a:schemeClr val="bg1"/>
            </a:solidFill>
          </a:ln>
        </p:spPr>
        <p:txBody>
          <a:bodyPr>
            <a:noAutofit/>
          </a:bodyPr>
          <a:lstStyle/>
          <a:p>
            <a:r>
              <a:rPr lang="es-MX" sz="3600" b="1" dirty="0" smtClean="0">
                <a:solidFill>
                  <a:schemeClr val="tx1"/>
                </a:solidFill>
              </a:rPr>
              <a:t>Que no te amoldes sino transfórmate</a:t>
            </a:r>
          </a:p>
          <a:p>
            <a:r>
              <a:rPr lang="es-MX" sz="1800" b="1" dirty="0" smtClean="0">
                <a:solidFill>
                  <a:schemeClr val="tx1"/>
                </a:solidFill>
              </a:rPr>
              <a:t/>
            </a:r>
            <a:br>
              <a:rPr lang="es-MX" sz="1800" b="1" dirty="0" smtClean="0">
                <a:solidFill>
                  <a:schemeClr val="tx1"/>
                </a:solidFill>
              </a:rPr>
            </a:br>
            <a:r>
              <a:rPr lang="es-MX" sz="2800" dirty="0" smtClean="0">
                <a:solidFill>
                  <a:schemeClr val="tx1"/>
                </a:solidFill>
              </a:rPr>
              <a:t>«</a:t>
            </a:r>
            <a:r>
              <a:rPr lang="es-MX" sz="2400" dirty="0">
                <a:solidFill>
                  <a:schemeClr val="tx1"/>
                </a:solidFill>
              </a:rPr>
              <a:t>No se </a:t>
            </a:r>
            <a:r>
              <a:rPr lang="es-MX" sz="2400" b="1" dirty="0">
                <a:solidFill>
                  <a:schemeClr val="tx1"/>
                </a:solidFill>
              </a:rPr>
              <a:t>amolden</a:t>
            </a:r>
            <a:r>
              <a:rPr lang="es-MX" sz="2400" dirty="0">
                <a:solidFill>
                  <a:schemeClr val="tx1"/>
                </a:solidFill>
              </a:rPr>
              <a:t> al mundo actual, sino sean </a:t>
            </a:r>
            <a:r>
              <a:rPr lang="es-MX" sz="2400" b="1" dirty="0">
                <a:solidFill>
                  <a:schemeClr val="tx1"/>
                </a:solidFill>
              </a:rPr>
              <a:t>transformados</a:t>
            </a:r>
            <a:r>
              <a:rPr lang="es-MX" sz="2400" dirty="0">
                <a:solidFill>
                  <a:schemeClr val="tx1"/>
                </a:solidFill>
              </a:rPr>
              <a:t> mediante la renovación de su mente. Así podrán comprobar cuál es la voluntad de Dios, buena, agradable y </a:t>
            </a:r>
            <a:r>
              <a:rPr lang="es-MX" sz="2400" dirty="0" smtClean="0">
                <a:solidFill>
                  <a:schemeClr val="tx1"/>
                </a:solidFill>
              </a:rPr>
              <a:t>perfecta</a:t>
            </a:r>
            <a:r>
              <a:rPr lang="es-MX" sz="2800" dirty="0" smtClean="0">
                <a:solidFill>
                  <a:schemeClr val="tx1"/>
                </a:solidFill>
              </a:rPr>
              <a:t>» </a:t>
            </a:r>
            <a:r>
              <a:rPr lang="es-MX" sz="1600" b="1" dirty="0" smtClean="0">
                <a:solidFill>
                  <a:schemeClr val="tx1"/>
                </a:solidFill>
              </a:rPr>
              <a:t>- Romanos 12:2</a:t>
            </a:r>
            <a:br>
              <a:rPr lang="es-MX" sz="1600" b="1" dirty="0" smtClean="0">
                <a:solidFill>
                  <a:schemeClr val="tx1"/>
                </a:solidFill>
              </a:rPr>
            </a:br>
            <a:endParaRPr lang="es-MX" sz="1600" b="1" dirty="0" smtClean="0">
              <a:solidFill>
                <a:schemeClr val="tx1"/>
              </a:solidFill>
            </a:endParaRPr>
          </a:p>
          <a:p>
            <a:pPr marL="0" indent="0">
              <a:buNone/>
            </a:pPr>
            <a:endParaRPr lang="es-MX" sz="1800" dirty="0">
              <a:solidFill>
                <a:schemeClr val="tx1"/>
              </a:solidFill>
            </a:endParaRPr>
          </a:p>
        </p:txBody>
      </p:sp>
      <p:sp>
        <p:nvSpPr>
          <p:cNvPr id="5" name="2 Marcador de contenido"/>
          <p:cNvSpPr txBox="1">
            <a:spLocks/>
          </p:cNvSpPr>
          <p:nvPr/>
        </p:nvSpPr>
        <p:spPr>
          <a:xfrm>
            <a:off x="686265" y="5605019"/>
            <a:ext cx="7771470" cy="1252981"/>
          </a:xfrm>
          <a:prstGeom prst="rect">
            <a:avLst/>
          </a:prstGeom>
          <a:ln>
            <a:solidFill>
              <a:schemeClr val="bg1"/>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s-MX" sz="2800" dirty="0">
                <a:solidFill>
                  <a:schemeClr val="accent1">
                    <a:lumMod val="50000"/>
                  </a:schemeClr>
                </a:solidFill>
              </a:rPr>
              <a:t>« </a:t>
            </a:r>
            <a:r>
              <a:rPr lang="es-MX" sz="2800" dirty="0" smtClean="0">
                <a:solidFill>
                  <a:schemeClr val="accent1">
                    <a:lumMod val="50000"/>
                  </a:schemeClr>
                </a:solidFill>
              </a:rPr>
              <a:t>Como </a:t>
            </a:r>
            <a:r>
              <a:rPr lang="es-MX" sz="2800" dirty="0">
                <a:solidFill>
                  <a:schemeClr val="accent1">
                    <a:lumMod val="50000"/>
                  </a:schemeClr>
                </a:solidFill>
              </a:rPr>
              <a:t>hijos obedientes, </a:t>
            </a:r>
            <a:r>
              <a:rPr lang="es-MX" sz="2800" b="1" dirty="0">
                <a:solidFill>
                  <a:schemeClr val="accent1">
                    <a:lumMod val="50000"/>
                  </a:schemeClr>
                </a:solidFill>
              </a:rPr>
              <a:t>no se amolden </a:t>
            </a:r>
            <a:r>
              <a:rPr lang="es-MX" sz="2800" dirty="0">
                <a:solidFill>
                  <a:schemeClr val="accent1">
                    <a:lumMod val="50000"/>
                  </a:schemeClr>
                </a:solidFill>
              </a:rPr>
              <a:t>a los malos deseos que tenían antes, cuando vivían en la </a:t>
            </a:r>
            <a:r>
              <a:rPr lang="es-MX" sz="2800" dirty="0" smtClean="0">
                <a:solidFill>
                  <a:schemeClr val="accent1">
                    <a:lumMod val="50000"/>
                  </a:schemeClr>
                </a:solidFill>
              </a:rPr>
              <a:t>ignorancia»</a:t>
            </a:r>
          </a:p>
          <a:p>
            <a:pPr marL="0" indent="0" algn="ctr">
              <a:buNone/>
            </a:pPr>
            <a:r>
              <a:rPr lang="es-MX" sz="2800" b="1" dirty="0" smtClean="0">
                <a:solidFill>
                  <a:schemeClr val="accent1">
                    <a:lumMod val="50000"/>
                  </a:schemeClr>
                </a:solidFill>
              </a:rPr>
              <a:t> </a:t>
            </a:r>
            <a:r>
              <a:rPr lang="es-MX" sz="1800" b="1" dirty="0" smtClean="0">
                <a:solidFill>
                  <a:schemeClr val="accent1">
                    <a:lumMod val="50000"/>
                  </a:schemeClr>
                </a:solidFill>
              </a:rPr>
              <a:t>– 1 Pedro 1:14 NVI</a:t>
            </a:r>
            <a:endParaRPr lang="es-MX" sz="1200" b="1" dirty="0">
              <a:solidFill>
                <a:schemeClr val="accent1">
                  <a:lumMod val="50000"/>
                </a:schemeClr>
              </a:solidFill>
            </a:endParaRPr>
          </a:p>
        </p:txBody>
      </p:sp>
      <p:pic>
        <p:nvPicPr>
          <p:cNvPr id="7" name="Imagen 6"/>
          <p:cNvPicPr>
            <a:picLocks noChangeAspect="1"/>
          </p:cNvPicPr>
          <p:nvPr/>
        </p:nvPicPr>
        <p:blipFill rotWithShape="1">
          <a:blip r:embed="rId2"/>
          <a:srcRect l="8764"/>
          <a:stretch/>
        </p:blipFill>
        <p:spPr>
          <a:xfrm rot="20145619">
            <a:off x="650116" y="2375234"/>
            <a:ext cx="3425769" cy="2450894"/>
          </a:xfrm>
          <a:prstGeom prst="rect">
            <a:avLst/>
          </a:prstGeom>
          <a:ln>
            <a:noFill/>
          </a:ln>
          <a:effectLst>
            <a:softEdge rad="112500"/>
          </a:effectLst>
        </p:spPr>
      </p:pic>
      <p:sp>
        <p:nvSpPr>
          <p:cNvPr id="8" name="1 Título"/>
          <p:cNvSpPr txBox="1">
            <a:spLocks/>
          </p:cNvSpPr>
          <p:nvPr/>
        </p:nvSpPr>
        <p:spPr>
          <a:xfrm>
            <a:off x="298017" y="239983"/>
            <a:ext cx="8777862" cy="1356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s-MX" sz="3600" b="1" dirty="0" smtClean="0">
                <a:solidFill>
                  <a:schemeClr val="accent1">
                    <a:lumMod val="50000"/>
                  </a:schemeClr>
                </a:solidFill>
              </a:rPr>
              <a:t>¿Qué demanda Dios de nuestra conducta?</a:t>
            </a:r>
            <a:endParaRPr lang="es-MX" sz="3600" b="1" dirty="0">
              <a:solidFill>
                <a:schemeClr val="accent1">
                  <a:lumMod val="50000"/>
                </a:schemeClr>
              </a:solidFill>
            </a:endParaRPr>
          </a:p>
        </p:txBody>
      </p:sp>
    </p:spTree>
    <p:extLst>
      <p:ext uri="{BB962C8B-B14F-4D97-AF65-F5344CB8AC3E}">
        <p14:creationId xmlns:p14="http://schemas.microsoft.com/office/powerpoint/2010/main" val="1780383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a:p>
        </p:txBody>
      </p:sp>
      <p:pic>
        <p:nvPicPr>
          <p:cNvPr id="4" name="Imagen 3"/>
          <p:cNvPicPr>
            <a:picLocks noChangeAspect="1"/>
          </p:cNvPicPr>
          <p:nvPr/>
        </p:nvPicPr>
        <p:blipFill rotWithShape="1">
          <a:blip r:embed="rId2"/>
          <a:srcRect r="30509"/>
          <a:stretch/>
        </p:blipFill>
        <p:spPr>
          <a:xfrm>
            <a:off x="179512" y="145890"/>
            <a:ext cx="8763899" cy="6595478"/>
          </a:xfrm>
          <a:prstGeom prst="rect">
            <a:avLst/>
          </a:prstGeom>
        </p:spPr>
      </p:pic>
      <p:sp>
        <p:nvSpPr>
          <p:cNvPr id="5" name="Rectángulo 4"/>
          <p:cNvSpPr/>
          <p:nvPr/>
        </p:nvSpPr>
        <p:spPr>
          <a:xfrm>
            <a:off x="199069" y="908720"/>
            <a:ext cx="3602183" cy="4708981"/>
          </a:xfrm>
          <a:prstGeom prst="rect">
            <a:avLst/>
          </a:prstGeom>
          <a:noFill/>
        </p:spPr>
        <p:txBody>
          <a:bodyPr wrap="square" lIns="91440" tIns="45720" rIns="91440" bIns="45720">
            <a:spAutoFit/>
          </a:bodyPr>
          <a:lstStyle/>
          <a:p>
            <a:pPr algn="ctr"/>
            <a:r>
              <a:rPr lang="es-ES" sz="5000" b="1"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Arial Black" panose="020B0A04020102020204" pitchFamily="34" charset="0"/>
              </a:rPr>
              <a:t>Modales y conducta de la </a:t>
            </a:r>
            <a:r>
              <a:rPr lang="es-ES" sz="5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Arial Black" panose="020B0A04020102020204" pitchFamily="34" charset="0"/>
              </a:rPr>
              <a:t>h</a:t>
            </a:r>
            <a:r>
              <a:rPr lang="es-ES" sz="5000" b="1" cap="none"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Arial Black" panose="020B0A04020102020204" pitchFamily="34" charset="0"/>
              </a:rPr>
              <a:t>ija </a:t>
            </a:r>
          </a:p>
          <a:p>
            <a:pPr algn="ctr"/>
            <a:r>
              <a:rPr lang="es-ES" sz="5000" b="1" cap="none"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Arial Black" panose="020B0A04020102020204" pitchFamily="34" charset="0"/>
              </a:rPr>
              <a:t>del </a:t>
            </a:r>
          </a:p>
          <a:p>
            <a:pPr algn="ctr"/>
            <a:r>
              <a:rPr lang="es-ES" sz="5000" b="1" cap="none"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Arial Black" panose="020B0A04020102020204" pitchFamily="34" charset="0"/>
              </a:rPr>
              <a:t>Rey</a:t>
            </a:r>
            <a:endParaRPr lang="es-ES" sz="5000"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289674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ppt/theme/theme3.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933</TotalTime>
  <Words>615</Words>
  <Application>Microsoft Office PowerPoint</Application>
  <PresentationFormat>Presentación en pantalla (4:3)</PresentationFormat>
  <Paragraphs>70</Paragraphs>
  <Slides>16</Slides>
  <Notes>1</Notes>
  <HiddenSlides>0</HiddenSlides>
  <MMClips>0</MMClips>
  <ScaleCrop>false</ScaleCrop>
  <HeadingPairs>
    <vt:vector size="4" baseType="variant">
      <vt:variant>
        <vt:lpstr>Tema</vt:lpstr>
      </vt:variant>
      <vt:variant>
        <vt:i4>3</vt:i4>
      </vt:variant>
      <vt:variant>
        <vt:lpstr>Títulos de diapositiva</vt:lpstr>
      </vt:variant>
      <vt:variant>
        <vt:i4>16</vt:i4>
      </vt:variant>
    </vt:vector>
  </HeadingPairs>
  <TitlesOfParts>
    <vt:vector size="19" baseType="lpstr">
      <vt:lpstr>1_Retrospección</vt:lpstr>
      <vt:lpstr>Base</vt:lpstr>
      <vt:lpstr>Retrospección</vt:lpstr>
      <vt:lpstr>Presentación de PowerPoint</vt:lpstr>
      <vt:lpstr>¿Qué es la conducta?</vt:lpstr>
      <vt:lpstr>¿Qué es la conducta?</vt:lpstr>
      <vt:lpstr>¿Qué demanda Dios de nuestra conducta?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conducta debes fortalecer?</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A. Navidad</dc:creator>
  <cp:lastModifiedBy>Luffi</cp:lastModifiedBy>
  <cp:revision>85</cp:revision>
  <dcterms:created xsi:type="dcterms:W3CDTF">2012-07-04T20:31:51Z</dcterms:created>
  <dcterms:modified xsi:type="dcterms:W3CDTF">2015-06-27T20:55:25Z</dcterms:modified>
</cp:coreProperties>
</file>