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6" r:id="rId4"/>
    <p:sldId id="273" r:id="rId5"/>
    <p:sldId id="274" r:id="rId6"/>
    <p:sldId id="275" r:id="rId7"/>
    <p:sldId id="276" r:id="rId8"/>
    <p:sldId id="280" r:id="rId9"/>
    <p:sldId id="279" r:id="rId10"/>
    <p:sldId id="278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90" r:id="rId20"/>
    <p:sldId id="289" r:id="rId21"/>
    <p:sldId id="291" r:id="rId22"/>
    <p:sldId id="292" r:id="rId23"/>
    <p:sldId id="293" r:id="rId24"/>
    <p:sldId id="294" r:id="rId25"/>
    <p:sldId id="295" r:id="rId26"/>
    <p:sldId id="296" r:id="rId27"/>
    <p:sldId id="299" r:id="rId28"/>
    <p:sldId id="297" r:id="rId29"/>
    <p:sldId id="298" r:id="rId30"/>
    <p:sldId id="300" r:id="rId31"/>
    <p:sldId id="301" r:id="rId32"/>
    <p:sldId id="302" r:id="rId33"/>
    <p:sldId id="303" r:id="rId34"/>
    <p:sldId id="304" r:id="rId35"/>
    <p:sldId id="305" r:id="rId36"/>
    <p:sldId id="306" r:id="rId37"/>
    <p:sldId id="307" r:id="rId38"/>
    <p:sldId id="308" r:id="rId39"/>
    <p:sldId id="309" r:id="rId40"/>
    <p:sldId id="310" r:id="rId41"/>
    <p:sldId id="311" r:id="rId4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FF0000"/>
    <a:srgbClr val="FFFF00"/>
    <a:srgbClr val="FFCC00"/>
    <a:srgbClr val="5F5F5F"/>
    <a:srgbClr val="00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76" autoAdjust="0"/>
  </p:normalViewPr>
  <p:slideViewPr>
    <p:cSldViewPr>
      <p:cViewPr>
        <p:scale>
          <a:sx n="60" d="100"/>
          <a:sy n="60" d="100"/>
        </p:scale>
        <p:origin x="-1560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2F294-B309-472F-9952-77C9371C0F9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660943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5492F-986C-4A7E-A0DC-F9E845BBF96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186638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7BFAB-C204-4B8A-97AD-0E0D2538943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476169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2B3D7-484F-477A-820A-0ABC95C9B30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067991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9FA4A1-E7ED-4C7D-BAD7-4404D6D9368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183466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230C7-1FD5-4FA5-A5F0-BC7695A80C9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103940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3B2EA-BB04-4D75-8647-9F14A151F41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594481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4CDAD-110A-4E8B-9E17-02880943AF4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14601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7660D-353E-4243-8129-B3E10EDD997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0727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A4D55-8664-476C-AD4F-4AF0F9F477F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618241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88CE6-E2D2-4949-BC3F-D09C9333DDF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638456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8EBD884-ABFE-4A71-84E9-493E086BC12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rtin Meza\Downloads\jesus_shepher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0783" cy="6858000"/>
          </a:xfrm>
          <a:prstGeom prst="rect">
            <a:avLst/>
          </a:prstGeom>
          <a:noFill/>
        </p:spPr>
      </p:pic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432048" y="4437112"/>
            <a:ext cx="7956376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Cualidades del </a:t>
            </a:r>
            <a:r>
              <a:rPr lang="es-C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Líder</a:t>
            </a:r>
            <a:endParaRPr lang="es-CR" sz="5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s-C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Altamente Efectivo</a:t>
            </a:r>
          </a:p>
          <a:p>
            <a:pPr algn="ctr"/>
            <a:r>
              <a:rPr lang="es-CR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Pastor, Anciano </a:t>
            </a:r>
            <a:r>
              <a:rPr lang="es-CR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ó</a:t>
            </a:r>
            <a:r>
              <a:rPr lang="es-CR" sz="2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Diácono</a:t>
            </a:r>
            <a:endParaRPr lang="es-E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3200" b="1">
                <a:solidFill>
                  <a:srgbClr val="000066"/>
                </a:solidFill>
                <a:latin typeface="Times New Roman" pitchFamily="18" charset="0"/>
              </a:rPr>
              <a:t>Dueño de sí mismo</a:t>
            </a:r>
            <a:endParaRPr lang="es-ES" sz="3200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60198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Un líder debe exhibir una vida disciplinada. Debe parecerse a Cristo cada vez más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y estar en control de sus pasiones y apetitos (Gálatas 5:16-26).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Este dominio propio no es un mero esfuerzo personal, sino que coopera con el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Espíritu Santo que mora en el creyente para tomar decisiones sabias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y vivir en dependencia de Él.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Una persona dueña de sí misma escoge vivir una vida para Dios en lugar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de para sí misma. Su vida está en orden. No es esclava de sus impulsos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pecaminosos. Las características que siguen a continuación son un buen indicador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del grado de control de sí mismo que tiene una persona.</a:t>
            </a:r>
          </a:p>
          <a:p>
            <a:pPr algn="ctr"/>
            <a:endParaRPr lang="es-ES" sz="2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971800" y="838200"/>
            <a:ext cx="3124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1400" b="1">
                <a:solidFill>
                  <a:srgbClr val="000066"/>
                </a:solidFill>
                <a:latin typeface="Times New Roman" pitchFamily="18" charset="0"/>
              </a:rPr>
              <a:t>Tito 1:8</a:t>
            </a:r>
            <a:endParaRPr lang="es-ES" sz="1400" b="1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3200" b="1">
                <a:solidFill>
                  <a:srgbClr val="000066"/>
                </a:solidFill>
                <a:latin typeface="Times New Roman" pitchFamily="18" charset="0"/>
              </a:rPr>
              <a:t>No dado al vino</a:t>
            </a:r>
            <a:endParaRPr lang="es-ES" sz="3200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60198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2000" dirty="0">
                <a:solidFill>
                  <a:schemeClr val="bg1"/>
                </a:solidFill>
                <a:latin typeface="Times New Roman" pitchFamily="18" charset="0"/>
              </a:rPr>
              <a:t>La palabra griega utilizada en 1ª Timoteo 3:3 y Tito 1:7 se refiere al hábito de beber</a:t>
            </a:r>
          </a:p>
          <a:p>
            <a:pPr algn="ctr"/>
            <a:r>
              <a:rPr lang="es-CR" sz="2000" dirty="0">
                <a:solidFill>
                  <a:schemeClr val="bg1"/>
                </a:solidFill>
                <a:latin typeface="Times New Roman" pitchFamily="18" charset="0"/>
              </a:rPr>
              <a:t>en demasía. La palabra griega utilizada en 1ª Timoteo 3:8 significa “estar atado a”</a:t>
            </a:r>
          </a:p>
          <a:p>
            <a:pPr algn="ctr"/>
            <a:r>
              <a:rPr lang="es-CR" sz="2000" dirty="0">
                <a:solidFill>
                  <a:schemeClr val="bg1"/>
                </a:solidFill>
                <a:latin typeface="Times New Roman" pitchFamily="18" charset="0"/>
              </a:rPr>
              <a:t>o “adicto” al vino.</a:t>
            </a:r>
          </a:p>
          <a:p>
            <a:pPr algn="ctr"/>
            <a:r>
              <a:rPr lang="es-ES" sz="2000" dirty="0" smtClean="0">
                <a:solidFill>
                  <a:schemeClr val="bg1"/>
                </a:solidFill>
                <a:latin typeface="Times New Roman" pitchFamily="18" charset="0"/>
              </a:rPr>
              <a:t>Debe ser una persona sobria. Temperante. Que cuida su cuerpo. </a:t>
            </a:r>
          </a:p>
          <a:p>
            <a:pPr algn="ctr"/>
            <a:r>
              <a:rPr lang="es-ES" sz="2000" dirty="0" smtClean="0">
                <a:solidFill>
                  <a:schemeClr val="bg1"/>
                </a:solidFill>
                <a:latin typeface="Times New Roman" pitchFamily="18" charset="0"/>
              </a:rPr>
              <a:t>Se preocupa porque su cuerpo se mantenga en optimas condiciones,</a:t>
            </a:r>
          </a:p>
          <a:p>
            <a:pPr algn="ctr"/>
            <a:r>
              <a:rPr lang="es-ES" sz="2000" dirty="0" smtClean="0">
                <a:solidFill>
                  <a:schemeClr val="bg1"/>
                </a:solidFill>
                <a:latin typeface="Times New Roman" pitchFamily="18" charset="0"/>
              </a:rPr>
              <a:t>Para brindar un mejor servicio al Señor.</a:t>
            </a:r>
            <a:endParaRPr lang="es-E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2293" name="Rectangle 6"/>
          <p:cNvSpPr>
            <a:spLocks noChangeArrowheads="1"/>
          </p:cNvSpPr>
          <p:nvPr/>
        </p:nvSpPr>
        <p:spPr bwMode="auto">
          <a:xfrm>
            <a:off x="2971800" y="838200"/>
            <a:ext cx="3124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1400" b="1">
                <a:solidFill>
                  <a:srgbClr val="000066"/>
                </a:solidFill>
                <a:latin typeface="Times New Roman" pitchFamily="18" charset="0"/>
              </a:rPr>
              <a:t>1ª Timoteo 3:3,8; Tito 1:7</a:t>
            </a:r>
            <a:endParaRPr lang="es-ES" sz="1400" b="1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3200" b="1">
                <a:solidFill>
                  <a:srgbClr val="000066"/>
                </a:solidFill>
                <a:latin typeface="Times New Roman" pitchFamily="18" charset="0"/>
              </a:rPr>
              <a:t>No pendenciero</a:t>
            </a:r>
            <a:endParaRPr lang="es-ES" sz="3200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60198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El líder de iglesia no debe ser una persona que entre en discusiones, disputas,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controversias ni rivalidades. Una persona madura debe ser capaz de ceder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en asuntos que no son esenciales.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Cuando se está considerando a un candidato, se deben hacer estas preguntas: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¿Se le hace difícil a esta persona participar en un diálogo si no se toma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en cuenta su punto de vista?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¿Trata él de mantener siempre su opinión incluso a costa de provocar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una discusión o una ruptura?</a:t>
            </a:r>
          </a:p>
          <a:p>
            <a:pPr algn="ctr"/>
            <a:endParaRPr lang="es-ES" sz="2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2971800" y="838200"/>
            <a:ext cx="3124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1400" b="1">
                <a:solidFill>
                  <a:srgbClr val="000066"/>
                </a:solidFill>
                <a:latin typeface="Times New Roman" pitchFamily="18" charset="0"/>
              </a:rPr>
              <a:t>1ª Timoteo 3:3</a:t>
            </a:r>
            <a:endParaRPr lang="es-ES" sz="1400" b="1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3200" b="1">
                <a:solidFill>
                  <a:srgbClr val="000066"/>
                </a:solidFill>
                <a:latin typeface="Times New Roman" pitchFamily="18" charset="0"/>
              </a:rPr>
              <a:t>No soberbio</a:t>
            </a:r>
            <a:endParaRPr lang="es-ES" sz="3200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60198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Una persona que se impone por la fuerza y que es desconsiderada no apta para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el liderazgo. Tampoco sirve alguien que exhibe un deseo insensible de que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las cosas se hagan a su manera a pesar de los hechos, circunstancias, y las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necesidades o sentimientos de las personas (1ª Corintios 13:5).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Las preguntas a hacer son las siguientes: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¿Insiste esta persona siempre en “tener la razón”?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¿Es rudo en su comportamiento cuando alguien desafía su punto de vista?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¿Se resiste a las causas nobles sólo porque a él no se le han ocurrido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tales ideas?</a:t>
            </a:r>
          </a:p>
          <a:p>
            <a:pPr algn="ctr"/>
            <a:endParaRPr lang="es-ES" sz="2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2971800" y="838200"/>
            <a:ext cx="3124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1400" b="1">
                <a:solidFill>
                  <a:srgbClr val="000066"/>
                </a:solidFill>
                <a:latin typeface="Times New Roman" pitchFamily="18" charset="0"/>
              </a:rPr>
              <a:t>Tito 1:7</a:t>
            </a:r>
            <a:endParaRPr lang="es-ES" sz="1400" b="1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3200" b="1">
                <a:solidFill>
                  <a:srgbClr val="000066"/>
                </a:solidFill>
                <a:latin typeface="Times New Roman" pitchFamily="18" charset="0"/>
              </a:rPr>
              <a:t>No iracundo</a:t>
            </a:r>
            <a:endParaRPr lang="es-ES" sz="3200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60198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Un hombre iracundo se enoja y adopta una actitud beligerante muy fácilmente.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¿Está la persona que es considerada para el liderazgo tan llena de emociones cuando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encuentra oposición que se expresa con rabia y de una manera intimidante?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¿Hace gestos con el puño, se pone de pie de un salto y golpea la mesa?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¿Se refugia en ataques personales que no tienen nada que ver con el tema en cuestión?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Si la respuesta a estas preguntas es Sí, el candidato está descalificado.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La Biblia nos dice: “Airaos, pero no pequéis …” (Efesios 4:26).</a:t>
            </a:r>
          </a:p>
          <a:p>
            <a:pPr algn="ctr"/>
            <a:endParaRPr lang="es-ES" sz="2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2971800" y="838200"/>
            <a:ext cx="3124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1400" b="1">
                <a:solidFill>
                  <a:srgbClr val="000066"/>
                </a:solidFill>
                <a:latin typeface="Times New Roman" pitchFamily="18" charset="0"/>
              </a:rPr>
              <a:t>Tito 1:7</a:t>
            </a:r>
            <a:endParaRPr lang="es-ES" sz="1400" b="1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3200" b="1">
                <a:solidFill>
                  <a:srgbClr val="000066"/>
                </a:solidFill>
                <a:latin typeface="Times New Roman" pitchFamily="18" charset="0"/>
              </a:rPr>
              <a:t>Sin doblez</a:t>
            </a:r>
            <a:endParaRPr lang="es-ES" sz="3200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60198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Un líder de iglesia debe ser una persona en cuya palabra se pueda confiar.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No puede ser inconsecuente ni hipócrita en lo que dice.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No puede decir una cosa a una persona y algo contradictorio a otra.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Su </a:t>
            </a:r>
            <a:r>
              <a:rPr lang="es-CR" sz="2000" i="1">
                <a:solidFill>
                  <a:schemeClr val="bg1"/>
                </a:solidFill>
                <a:latin typeface="Times New Roman" pitchFamily="18" charset="0"/>
              </a:rPr>
              <a:t>Sí</a:t>
            </a:r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 significa </a:t>
            </a:r>
            <a:r>
              <a:rPr lang="es-CR" sz="2000" i="1">
                <a:solidFill>
                  <a:schemeClr val="bg1"/>
                </a:solidFill>
                <a:latin typeface="Times New Roman" pitchFamily="18" charset="0"/>
              </a:rPr>
              <a:t>Sí</a:t>
            </a:r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 y su </a:t>
            </a:r>
            <a:r>
              <a:rPr lang="es-CR" sz="2000" i="1">
                <a:solidFill>
                  <a:schemeClr val="bg1"/>
                </a:solidFill>
                <a:latin typeface="Times New Roman" pitchFamily="18" charset="0"/>
              </a:rPr>
              <a:t>No</a:t>
            </a:r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 significa </a:t>
            </a:r>
            <a:r>
              <a:rPr lang="es-CR" sz="2000" i="1">
                <a:solidFill>
                  <a:schemeClr val="bg1"/>
                </a:solidFill>
                <a:latin typeface="Times New Roman" pitchFamily="18" charset="0"/>
              </a:rPr>
              <a:t>No</a:t>
            </a:r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.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La persona que está siendo considerada para un cargo en la iglesia,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¿Olvida con facilidad sus promesas?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¿Es hipócrita al hablar?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¿Altera la verdad de manera que sirva a sus propios intereses?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¿Hace comentarios de la gente a sus espaldas?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Si es así, entonces no es apta para el liderazgo.</a:t>
            </a:r>
            <a:endParaRPr lang="es-ES" sz="2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2971800" y="838200"/>
            <a:ext cx="3124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1400" b="1">
                <a:solidFill>
                  <a:srgbClr val="000066"/>
                </a:solidFill>
                <a:latin typeface="Times New Roman" pitchFamily="18" charset="0"/>
              </a:rPr>
              <a:t>1ª Timoteo 3:8</a:t>
            </a:r>
            <a:endParaRPr lang="es-ES" sz="1400" b="1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3200" b="1">
                <a:solidFill>
                  <a:schemeClr val="bg1"/>
                </a:solidFill>
                <a:latin typeface="Times New Roman" pitchFamily="18" charset="0"/>
              </a:rPr>
              <a:t>3.- Valores santos</a:t>
            </a:r>
            <a:endParaRPr lang="es-ES" sz="32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6019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s-CR" sz="2400">
              <a:solidFill>
                <a:srgbClr val="000066"/>
              </a:solidFill>
              <a:latin typeface="Times New Roman" pitchFamily="18" charset="0"/>
            </a:endParaRP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¿Se sentiría profundamente desconsolado si alguien le robara su</a:t>
            </a: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televisor o su teléfono celular? ¿Cómo reaccionaría si sus ahorros</a:t>
            </a: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se perdieran? ¿Pasa más tiempo limpiando su automóvil que</a:t>
            </a: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conversando con su familia? ¿Consume su trabajo todos sus</a:t>
            </a: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pensamientos y energías? ¿Toma el tiempo para orar y leer la Biblia?</a:t>
            </a: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¿En qué invierte mayormente sus recursos económicos?</a:t>
            </a: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¿Es generoso con la obra de Dios?</a:t>
            </a: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¿O simplemente es materialista</a:t>
            </a: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y su corazón no está en las cosas de arriba?</a:t>
            </a: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Las cualidades a estudiar son:</a:t>
            </a:r>
          </a:p>
          <a:p>
            <a:pPr algn="ctr">
              <a:buFontTx/>
              <a:buChar char="-"/>
            </a:pPr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 No codicioso de ganancias deshonestas.</a:t>
            </a:r>
          </a:p>
          <a:p>
            <a:pPr algn="ctr">
              <a:buFontTx/>
              <a:buChar char="-"/>
            </a:pPr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 No avaro.                                                </a:t>
            </a:r>
          </a:p>
          <a:p>
            <a:pPr algn="ctr">
              <a:buFontTx/>
              <a:buChar char="-"/>
            </a:pPr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 Amante de lo bueno.                              </a:t>
            </a:r>
          </a:p>
          <a:p>
            <a:pPr algn="ctr">
              <a:buFontTx/>
              <a:buChar char="-"/>
            </a:pPr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 Santo.                                                     </a:t>
            </a:r>
          </a:p>
          <a:p>
            <a:pPr algn="ctr"/>
            <a:endParaRPr lang="es-ES" sz="2400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s-CR" sz="3200" b="1">
                <a:solidFill>
                  <a:srgbClr val="000066"/>
                </a:solidFill>
                <a:latin typeface="Times New Roman" pitchFamily="18" charset="0"/>
              </a:rPr>
              <a:t>        No codicioso de ganancias deshonestas  </a:t>
            </a:r>
            <a:endParaRPr lang="es-ES" sz="3200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60198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Las prioridades de un líder de iglesia no deben centrarse en la acumulación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de tesoros terrenales. Él debe ser un buen ejemplo de alguien que aunque puede que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sea rico, pone su prioridad en la acumulación de tesoros en el cielo (Mateo 6:19-24).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Nadie debería poder acusar a un líder de utilizar su puesto para obtener ganancias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personales (1ª Tesalonicenses 2:5).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Además, en sus tratos financieros, tanto personales como de iglesia,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no debe usar tácticas cuestionables o no éticas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para ganar dinero.</a:t>
            </a:r>
            <a:endParaRPr lang="es-ES" sz="2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2971800" y="838200"/>
            <a:ext cx="3124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1400" b="1">
                <a:solidFill>
                  <a:srgbClr val="000066"/>
                </a:solidFill>
                <a:latin typeface="Times New Roman" pitchFamily="18" charset="0"/>
              </a:rPr>
              <a:t>1ª Timoteo 3:3,8; Tito 1:7</a:t>
            </a:r>
            <a:endParaRPr lang="es-ES" sz="1400" b="1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3200" b="1">
                <a:solidFill>
                  <a:srgbClr val="000066"/>
                </a:solidFill>
                <a:latin typeface="Times New Roman" pitchFamily="18" charset="0"/>
              </a:rPr>
              <a:t>No avaro</a:t>
            </a:r>
            <a:endParaRPr lang="es-ES" sz="3200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60198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Esta característica está relacionada con la anterior. Un líder no puede estar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siempre pensando en la riqueza material. El amor al dinero aparta a una persona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de la fe (1ª Timoteo 6:10). Varias preguntas ayudarán a descubrir si el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candidato al liderazgo es codicioso o avaro: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¿Le presta él más atención a las cosas o a las personas?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Si es rico (lo cual no es malo en sí mismo), ¿tiene entre sus amigos algunos que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tienen poco de los bienes de este mundo, o sólo se rodea de los de su clase?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¿Pasa mucho de su tiempo ocupado en adquirir o mantener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posesiones materiales?</a:t>
            </a:r>
            <a:endParaRPr lang="es-ES" sz="2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2971800" y="838200"/>
            <a:ext cx="3124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1400" b="1">
                <a:solidFill>
                  <a:srgbClr val="000066"/>
                </a:solidFill>
                <a:latin typeface="Times New Roman" pitchFamily="18" charset="0"/>
              </a:rPr>
              <a:t>1ª Timoteo 3:3</a:t>
            </a:r>
            <a:endParaRPr lang="es-ES" sz="1400" b="1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3200" b="1">
                <a:solidFill>
                  <a:srgbClr val="000066"/>
                </a:solidFill>
                <a:latin typeface="Times New Roman" pitchFamily="18" charset="0"/>
              </a:rPr>
              <a:t>Amante de lo bueno</a:t>
            </a:r>
            <a:endParaRPr lang="es-ES" sz="3200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60198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“Amante de lo bueno” significa amar la bondad, ser virtuoso, dispuesto a hacer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aquello que sea beneficioso para los demás.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En Gálatas 6:10, Pablo afirma:</a:t>
            </a:r>
          </a:p>
          <a:p>
            <a:pPr algn="ctr"/>
            <a:r>
              <a:rPr lang="es-ES" sz="2000">
                <a:solidFill>
                  <a:schemeClr val="bg1"/>
                </a:solidFill>
                <a:latin typeface="Times New Roman" pitchFamily="18" charset="0"/>
              </a:rPr>
              <a:t>“Así que,  según tengamos oportunidad,  hagamos bien a todos,</a:t>
            </a:r>
          </a:p>
          <a:p>
            <a:pPr algn="ctr"/>
            <a:r>
              <a:rPr lang="es-ES" sz="2000">
                <a:solidFill>
                  <a:schemeClr val="bg1"/>
                </a:solidFill>
                <a:latin typeface="Times New Roman" pitchFamily="18" charset="0"/>
              </a:rPr>
              <a:t>y mayormente a los de la familia de la fe”.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“Amante de lo bueno”, por lo tanto, significa que tal persona demuestra a través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de sus acciones que desea reflejar la bondad de Dios en todo lo que hace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y en todas sus relaciones. Desea lo mejor para los demás.</a:t>
            </a:r>
            <a:endParaRPr lang="es-ES" sz="200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es-ES" sz="2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2971800" y="838200"/>
            <a:ext cx="3124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1400" b="1">
                <a:solidFill>
                  <a:srgbClr val="000066"/>
                </a:solidFill>
                <a:latin typeface="Times New Roman" pitchFamily="18" charset="0"/>
              </a:rPr>
              <a:t>Tito 1:8</a:t>
            </a:r>
            <a:endParaRPr lang="es-ES" sz="1400" b="1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3200" b="1" dirty="0">
                <a:solidFill>
                  <a:schemeClr val="bg1"/>
                </a:solidFill>
                <a:latin typeface="Times New Roman" pitchFamily="18" charset="0"/>
              </a:rPr>
              <a:t>Las Cualidades del </a:t>
            </a:r>
            <a:r>
              <a:rPr lang="es-CR" sz="3200" b="1" dirty="0" smtClean="0">
                <a:solidFill>
                  <a:schemeClr val="bg1"/>
                </a:solidFill>
                <a:latin typeface="Times New Roman" pitchFamily="18" charset="0"/>
              </a:rPr>
              <a:t>Líder Altamente Efectivo:</a:t>
            </a:r>
            <a:endParaRPr lang="es-CR" sz="3200" b="1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r>
              <a:rPr lang="es-CR" sz="3200" b="1" dirty="0">
                <a:solidFill>
                  <a:schemeClr val="bg1"/>
                </a:solidFill>
                <a:latin typeface="Times New Roman" pitchFamily="18" charset="0"/>
              </a:rPr>
              <a:t>1ª Timoteo 3:1-12</a:t>
            </a:r>
          </a:p>
          <a:p>
            <a:pPr algn="ctr"/>
            <a:r>
              <a:rPr lang="es-CR" sz="3200" b="1" dirty="0">
                <a:solidFill>
                  <a:schemeClr val="bg1"/>
                </a:solidFill>
                <a:latin typeface="Times New Roman" pitchFamily="18" charset="0"/>
              </a:rPr>
              <a:t>Tito 1:6-9</a:t>
            </a:r>
            <a:endParaRPr lang="es-ES" sz="3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52400" y="1752600"/>
            <a:ext cx="8839200" cy="51054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s-CR" sz="2000" b="1">
                <a:solidFill>
                  <a:schemeClr val="accent2"/>
                </a:solidFill>
                <a:latin typeface="Times New Roman" pitchFamily="18" charset="0"/>
              </a:rPr>
              <a:t>     1.   Irreprensible			16. No un neófito	          </a:t>
            </a:r>
          </a:p>
          <a:p>
            <a:r>
              <a:rPr lang="es-CR" sz="2000" b="1">
                <a:solidFill>
                  <a:schemeClr val="accent2"/>
                </a:solidFill>
                <a:latin typeface="Times New Roman" pitchFamily="18" charset="0"/>
              </a:rPr>
              <a:t>     2.   Que mantenga su pureza sexual     	17. De buen testimonio</a:t>
            </a:r>
          </a:p>
          <a:p>
            <a:r>
              <a:rPr lang="es-CR" sz="2000" b="1">
                <a:solidFill>
                  <a:schemeClr val="accent2"/>
                </a:solidFill>
                <a:latin typeface="Times New Roman" pitchFamily="18" charset="0"/>
              </a:rPr>
              <a:t>     3.   Prudente				18. Que tenga hijos creyentes</a:t>
            </a:r>
          </a:p>
          <a:p>
            <a:r>
              <a:rPr lang="es-CR" sz="2000" b="1">
                <a:solidFill>
                  <a:schemeClr val="accent2"/>
                </a:solidFill>
                <a:latin typeface="Times New Roman" pitchFamily="18" charset="0"/>
              </a:rPr>
              <a:t>     4.   Sobrio				19. No soberbio</a:t>
            </a:r>
          </a:p>
          <a:p>
            <a:r>
              <a:rPr lang="es-CR" sz="2000" b="1">
                <a:solidFill>
                  <a:schemeClr val="accent2"/>
                </a:solidFill>
                <a:latin typeface="Times New Roman" pitchFamily="18" charset="0"/>
              </a:rPr>
              <a:t>     5.   Decoroso				20. No iracundo</a:t>
            </a:r>
          </a:p>
          <a:p>
            <a:r>
              <a:rPr lang="es-CR" sz="2000" b="1">
                <a:solidFill>
                  <a:schemeClr val="accent2"/>
                </a:solidFill>
                <a:latin typeface="Times New Roman" pitchFamily="18" charset="0"/>
              </a:rPr>
              <a:t>     6.   Hospedador 			21. Amante de lo bueno</a:t>
            </a:r>
          </a:p>
          <a:p>
            <a:r>
              <a:rPr lang="es-CR" sz="2000" b="1">
                <a:solidFill>
                  <a:schemeClr val="accent2"/>
                </a:solidFill>
                <a:latin typeface="Times New Roman" pitchFamily="18" charset="0"/>
              </a:rPr>
              <a:t>     7.   Apto para enseñar		              22. Justo</a:t>
            </a:r>
          </a:p>
          <a:p>
            <a:r>
              <a:rPr lang="es-CR" sz="2000" b="1">
                <a:solidFill>
                  <a:schemeClr val="accent2"/>
                </a:solidFill>
                <a:latin typeface="Times New Roman" pitchFamily="18" charset="0"/>
              </a:rPr>
              <a:t>     8.   No dado al vino			23. Santo</a:t>
            </a:r>
          </a:p>
          <a:p>
            <a:r>
              <a:rPr lang="es-CR" sz="2000" b="1">
                <a:solidFill>
                  <a:schemeClr val="accent2"/>
                </a:solidFill>
                <a:latin typeface="Times New Roman" pitchFamily="18" charset="0"/>
              </a:rPr>
              <a:t>     9.   Apacible				24. Dueño de sí mismo</a:t>
            </a:r>
          </a:p>
          <a:p>
            <a:r>
              <a:rPr lang="es-CR" sz="2000" b="1">
                <a:solidFill>
                  <a:schemeClr val="accent2"/>
                </a:solidFill>
                <a:latin typeface="Times New Roman" pitchFamily="18" charset="0"/>
              </a:rPr>
              <a:t>     10. No codicioso			25. Retenedor de la palabra</a:t>
            </a:r>
          </a:p>
          <a:p>
            <a:r>
              <a:rPr lang="es-CR" sz="2000" b="1">
                <a:solidFill>
                  <a:schemeClr val="accent2"/>
                </a:solidFill>
                <a:latin typeface="Times New Roman" pitchFamily="18" charset="0"/>
              </a:rPr>
              <a:t>     11. Amable				26. Que pueda exhortar</a:t>
            </a:r>
          </a:p>
          <a:p>
            <a:r>
              <a:rPr lang="es-CR" sz="2000" b="1">
                <a:solidFill>
                  <a:schemeClr val="accent2"/>
                </a:solidFill>
                <a:latin typeface="Times New Roman" pitchFamily="18" charset="0"/>
              </a:rPr>
              <a:t>     12. No pendenciero			27. Honesto</a:t>
            </a:r>
          </a:p>
          <a:p>
            <a:r>
              <a:rPr lang="es-CR" sz="2000" b="1">
                <a:solidFill>
                  <a:schemeClr val="accent2"/>
                </a:solidFill>
                <a:latin typeface="Times New Roman" pitchFamily="18" charset="0"/>
              </a:rPr>
              <a:t>     13. No avaro				28. Sin doblez</a:t>
            </a:r>
          </a:p>
          <a:p>
            <a:r>
              <a:rPr lang="es-CR" sz="2000" b="1">
                <a:solidFill>
                  <a:schemeClr val="accent2"/>
                </a:solidFill>
                <a:latin typeface="Times New Roman" pitchFamily="18" charset="0"/>
              </a:rPr>
              <a:t>     14. Que gobierne bien su casa		29. Que guarde el misterio de la fe</a:t>
            </a:r>
          </a:p>
          <a:p>
            <a:r>
              <a:rPr lang="es-CR" sz="2000" b="1">
                <a:solidFill>
                  <a:schemeClr val="accent2"/>
                </a:solidFill>
                <a:latin typeface="Times New Roman" pitchFamily="18" charset="0"/>
              </a:rPr>
              <a:t>     15. Hijos en sujeción			30. Probado</a:t>
            </a:r>
            <a:endParaRPr lang="es-ES" sz="2000" b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5715000" y="12954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7" name="Oval 6"/>
          <p:cNvSpPr>
            <a:spLocks noChangeArrowheads="1"/>
          </p:cNvSpPr>
          <p:nvPr/>
        </p:nvSpPr>
        <p:spPr bwMode="auto">
          <a:xfrm>
            <a:off x="6248400" y="762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8" name="Oval 41"/>
          <p:cNvSpPr>
            <a:spLocks noChangeArrowheads="1"/>
          </p:cNvSpPr>
          <p:nvPr/>
        </p:nvSpPr>
        <p:spPr bwMode="auto">
          <a:xfrm>
            <a:off x="2438400" y="2133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9" name="Oval 42"/>
          <p:cNvSpPr>
            <a:spLocks noChangeArrowheads="1"/>
          </p:cNvSpPr>
          <p:nvPr/>
        </p:nvSpPr>
        <p:spPr bwMode="auto">
          <a:xfrm>
            <a:off x="4419600" y="2438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0" name="Oval 43"/>
          <p:cNvSpPr>
            <a:spLocks noChangeArrowheads="1"/>
          </p:cNvSpPr>
          <p:nvPr/>
        </p:nvSpPr>
        <p:spPr bwMode="auto">
          <a:xfrm>
            <a:off x="1981200" y="2743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1" name="Oval 44"/>
          <p:cNvSpPr>
            <a:spLocks noChangeArrowheads="1"/>
          </p:cNvSpPr>
          <p:nvPr/>
        </p:nvSpPr>
        <p:spPr bwMode="auto">
          <a:xfrm>
            <a:off x="1981200" y="4572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2" name="Oval 45"/>
          <p:cNvSpPr>
            <a:spLocks noChangeArrowheads="1"/>
          </p:cNvSpPr>
          <p:nvPr/>
        </p:nvSpPr>
        <p:spPr bwMode="auto">
          <a:xfrm>
            <a:off x="2743200" y="4267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3" name="Oval 46"/>
          <p:cNvSpPr>
            <a:spLocks noChangeArrowheads="1"/>
          </p:cNvSpPr>
          <p:nvPr/>
        </p:nvSpPr>
        <p:spPr bwMode="auto">
          <a:xfrm>
            <a:off x="3048000" y="3962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4" name="Oval 47"/>
          <p:cNvSpPr>
            <a:spLocks noChangeArrowheads="1"/>
          </p:cNvSpPr>
          <p:nvPr/>
        </p:nvSpPr>
        <p:spPr bwMode="auto">
          <a:xfrm>
            <a:off x="2362200" y="3657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5" name="Oval 48"/>
          <p:cNvSpPr>
            <a:spLocks noChangeArrowheads="1"/>
          </p:cNvSpPr>
          <p:nvPr/>
        </p:nvSpPr>
        <p:spPr bwMode="auto">
          <a:xfrm>
            <a:off x="2057400" y="3352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6" name="Oval 49"/>
          <p:cNvSpPr>
            <a:spLocks noChangeArrowheads="1"/>
          </p:cNvSpPr>
          <p:nvPr/>
        </p:nvSpPr>
        <p:spPr bwMode="auto">
          <a:xfrm>
            <a:off x="1752600" y="3048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7" name="Oval 50"/>
          <p:cNvSpPr>
            <a:spLocks noChangeArrowheads="1"/>
          </p:cNvSpPr>
          <p:nvPr/>
        </p:nvSpPr>
        <p:spPr bwMode="auto">
          <a:xfrm>
            <a:off x="3810000" y="6096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8" name="Oval 51"/>
          <p:cNvSpPr>
            <a:spLocks noChangeArrowheads="1"/>
          </p:cNvSpPr>
          <p:nvPr/>
        </p:nvSpPr>
        <p:spPr bwMode="auto">
          <a:xfrm>
            <a:off x="2057400" y="5791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9" name="Oval 52"/>
          <p:cNvSpPr>
            <a:spLocks noChangeArrowheads="1"/>
          </p:cNvSpPr>
          <p:nvPr/>
        </p:nvSpPr>
        <p:spPr bwMode="auto">
          <a:xfrm>
            <a:off x="2743200" y="5486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0" name="Oval 53"/>
          <p:cNvSpPr>
            <a:spLocks noChangeArrowheads="1"/>
          </p:cNvSpPr>
          <p:nvPr/>
        </p:nvSpPr>
        <p:spPr bwMode="auto">
          <a:xfrm>
            <a:off x="1828800" y="5181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1" name="Oval 54"/>
          <p:cNvSpPr>
            <a:spLocks noChangeArrowheads="1"/>
          </p:cNvSpPr>
          <p:nvPr/>
        </p:nvSpPr>
        <p:spPr bwMode="auto">
          <a:xfrm>
            <a:off x="2362200" y="4876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2" name="Oval 55"/>
          <p:cNvSpPr>
            <a:spLocks noChangeArrowheads="1"/>
          </p:cNvSpPr>
          <p:nvPr/>
        </p:nvSpPr>
        <p:spPr bwMode="auto">
          <a:xfrm>
            <a:off x="2895600" y="6400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3" name="Oval 59"/>
          <p:cNvSpPr>
            <a:spLocks noChangeArrowheads="1"/>
          </p:cNvSpPr>
          <p:nvPr/>
        </p:nvSpPr>
        <p:spPr bwMode="auto">
          <a:xfrm>
            <a:off x="7315200" y="2438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4" name="Oval 60"/>
          <p:cNvSpPr>
            <a:spLocks noChangeArrowheads="1"/>
          </p:cNvSpPr>
          <p:nvPr/>
        </p:nvSpPr>
        <p:spPr bwMode="auto">
          <a:xfrm>
            <a:off x="6705600" y="2133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5" name="AutoShape 61"/>
          <p:cNvSpPr>
            <a:spLocks noChangeArrowheads="1"/>
          </p:cNvSpPr>
          <p:nvPr/>
        </p:nvSpPr>
        <p:spPr bwMode="auto">
          <a:xfrm>
            <a:off x="2971800" y="42672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6" name="AutoShape 62"/>
          <p:cNvSpPr>
            <a:spLocks noChangeArrowheads="1"/>
          </p:cNvSpPr>
          <p:nvPr/>
        </p:nvSpPr>
        <p:spPr bwMode="auto">
          <a:xfrm>
            <a:off x="2590800" y="36576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7" name="AutoShape 63"/>
          <p:cNvSpPr>
            <a:spLocks noChangeArrowheads="1"/>
          </p:cNvSpPr>
          <p:nvPr/>
        </p:nvSpPr>
        <p:spPr bwMode="auto">
          <a:xfrm>
            <a:off x="1981200" y="30480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8" name="AutoShape 64"/>
          <p:cNvSpPr>
            <a:spLocks noChangeArrowheads="1"/>
          </p:cNvSpPr>
          <p:nvPr/>
        </p:nvSpPr>
        <p:spPr bwMode="auto">
          <a:xfrm>
            <a:off x="4648200" y="24384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9" name="AutoShape 65"/>
          <p:cNvSpPr>
            <a:spLocks noChangeArrowheads="1"/>
          </p:cNvSpPr>
          <p:nvPr/>
        </p:nvSpPr>
        <p:spPr bwMode="auto">
          <a:xfrm>
            <a:off x="2667000" y="21336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0" name="AutoShape 66"/>
          <p:cNvSpPr>
            <a:spLocks noChangeArrowheads="1"/>
          </p:cNvSpPr>
          <p:nvPr/>
        </p:nvSpPr>
        <p:spPr bwMode="auto">
          <a:xfrm>
            <a:off x="6553200" y="33528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1" name="AutoShape 67"/>
          <p:cNvSpPr>
            <a:spLocks noChangeArrowheads="1"/>
          </p:cNvSpPr>
          <p:nvPr/>
        </p:nvSpPr>
        <p:spPr bwMode="auto">
          <a:xfrm>
            <a:off x="6553200" y="30480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2" name="AutoShape 68"/>
          <p:cNvSpPr>
            <a:spLocks noChangeArrowheads="1"/>
          </p:cNvSpPr>
          <p:nvPr/>
        </p:nvSpPr>
        <p:spPr bwMode="auto">
          <a:xfrm>
            <a:off x="8077200" y="27432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3" name="AutoShape 69"/>
          <p:cNvSpPr>
            <a:spLocks noChangeArrowheads="1"/>
          </p:cNvSpPr>
          <p:nvPr/>
        </p:nvSpPr>
        <p:spPr bwMode="auto">
          <a:xfrm>
            <a:off x="2590800" y="48768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4" name="AutoShape 70"/>
          <p:cNvSpPr>
            <a:spLocks noChangeArrowheads="1"/>
          </p:cNvSpPr>
          <p:nvPr/>
        </p:nvSpPr>
        <p:spPr bwMode="auto">
          <a:xfrm>
            <a:off x="2209800" y="45720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5" name="AutoShape 71"/>
          <p:cNvSpPr>
            <a:spLocks noChangeArrowheads="1"/>
          </p:cNvSpPr>
          <p:nvPr/>
        </p:nvSpPr>
        <p:spPr bwMode="auto">
          <a:xfrm>
            <a:off x="7848600" y="48768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6" name="AutoShape 72"/>
          <p:cNvSpPr>
            <a:spLocks noChangeArrowheads="1"/>
          </p:cNvSpPr>
          <p:nvPr/>
        </p:nvSpPr>
        <p:spPr bwMode="auto">
          <a:xfrm>
            <a:off x="7315200" y="45720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7" name="AutoShape 73"/>
          <p:cNvSpPr>
            <a:spLocks noChangeArrowheads="1"/>
          </p:cNvSpPr>
          <p:nvPr/>
        </p:nvSpPr>
        <p:spPr bwMode="auto">
          <a:xfrm>
            <a:off x="5867400" y="42672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8" name="AutoShape 74"/>
          <p:cNvSpPr>
            <a:spLocks noChangeArrowheads="1"/>
          </p:cNvSpPr>
          <p:nvPr/>
        </p:nvSpPr>
        <p:spPr bwMode="auto">
          <a:xfrm>
            <a:off x="5867400" y="39624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9" name="AutoShape 75"/>
          <p:cNvSpPr>
            <a:spLocks noChangeArrowheads="1"/>
          </p:cNvSpPr>
          <p:nvPr/>
        </p:nvSpPr>
        <p:spPr bwMode="auto">
          <a:xfrm>
            <a:off x="7467600" y="36576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0" name="AutoShape 78"/>
          <p:cNvSpPr>
            <a:spLocks noChangeArrowheads="1"/>
          </p:cNvSpPr>
          <p:nvPr/>
        </p:nvSpPr>
        <p:spPr bwMode="auto">
          <a:xfrm>
            <a:off x="7467600" y="51816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1" name="Oval 79"/>
          <p:cNvSpPr>
            <a:spLocks noChangeArrowheads="1"/>
          </p:cNvSpPr>
          <p:nvPr/>
        </p:nvSpPr>
        <p:spPr bwMode="auto">
          <a:xfrm>
            <a:off x="6172200" y="6400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2" name="Oval 80"/>
          <p:cNvSpPr>
            <a:spLocks noChangeArrowheads="1"/>
          </p:cNvSpPr>
          <p:nvPr/>
        </p:nvSpPr>
        <p:spPr bwMode="auto">
          <a:xfrm>
            <a:off x="8610600" y="6096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3" name="Oval 81"/>
          <p:cNvSpPr>
            <a:spLocks noChangeArrowheads="1"/>
          </p:cNvSpPr>
          <p:nvPr/>
        </p:nvSpPr>
        <p:spPr bwMode="auto">
          <a:xfrm>
            <a:off x="6400800" y="5791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4" name="Oval 82"/>
          <p:cNvSpPr>
            <a:spLocks noChangeArrowheads="1"/>
          </p:cNvSpPr>
          <p:nvPr/>
        </p:nvSpPr>
        <p:spPr bwMode="auto">
          <a:xfrm>
            <a:off x="6172200" y="5486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3200" b="1">
                <a:solidFill>
                  <a:srgbClr val="000066"/>
                </a:solidFill>
                <a:latin typeface="Times New Roman" pitchFamily="18" charset="0"/>
              </a:rPr>
              <a:t>Santo</a:t>
            </a:r>
            <a:endParaRPr lang="es-ES" sz="3200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60198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Un líder debe tener un ardiente deseo de agradar a Dios.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Su actitud y sus acciones deben reflejar devoción hacia Dios.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Su vida toda debe mostrar santidad, pero no esa santidad religiosa, falsa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e hipócrita, sino la santidad verdadera, aborrecimiento del pecado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y no amar al mundo.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El líder cristiano debe cuidar qué lugares frecuenta, que cosas dice,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aun sus gestos, modales, etc..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Una vida santa es poderosamente usada por Dios, y es el mejor testimonio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de la efectividad de la fe cristiana.</a:t>
            </a:r>
            <a:endParaRPr lang="es-ES" sz="2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2971800" y="838200"/>
            <a:ext cx="3124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1400" b="1">
                <a:solidFill>
                  <a:srgbClr val="000066"/>
                </a:solidFill>
                <a:latin typeface="Times New Roman" pitchFamily="18" charset="0"/>
              </a:rPr>
              <a:t>Tito 1:8</a:t>
            </a:r>
            <a:endParaRPr lang="es-ES" sz="1400" b="1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3200" b="1">
                <a:solidFill>
                  <a:schemeClr val="bg1"/>
                </a:solidFill>
                <a:latin typeface="Times New Roman" pitchFamily="18" charset="0"/>
              </a:rPr>
              <a:t>4.- Un corazón amante</a:t>
            </a:r>
            <a:endParaRPr lang="es-ES" sz="32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6019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En el monumental capítulo de la Biblia sobre el amor, 1ª Corintios 13,</a:t>
            </a: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el apóstol Pablo destacó el lugar preeminente que debe tener el amor</a:t>
            </a: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como característica de nuestra vida. No sorprende, entonces, que</a:t>
            </a: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el mismo Pablo incluyera varios requisitos que son un indicativo</a:t>
            </a: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del amor de un líder por los demás.</a:t>
            </a: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No es suficiente para un líder tener un buen conocimiento de </a:t>
            </a: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las Escrituras, ser un buen maestro, contribuir con importantes sumas</a:t>
            </a: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de dinero a la iglesia, etc.; sin amor no es nada, y todo este obra</a:t>
            </a: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no sirve para nada.</a:t>
            </a: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Las siguientes condiciones muestran diferentes aspectos de cómo</a:t>
            </a: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un líder expresa su amor.</a:t>
            </a:r>
          </a:p>
          <a:p>
            <a:pPr algn="ctr">
              <a:buFontTx/>
              <a:buChar char="-"/>
            </a:pPr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 Amable.              </a:t>
            </a:r>
          </a:p>
          <a:p>
            <a:pPr algn="ctr">
              <a:buFontTx/>
              <a:buChar char="-"/>
            </a:pPr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 Apacible.            </a:t>
            </a:r>
          </a:p>
          <a:p>
            <a:pPr algn="ctr">
              <a:buFontTx/>
              <a:buChar char="-"/>
            </a:pPr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 Hospedador.       </a:t>
            </a:r>
          </a:p>
          <a:p>
            <a:pPr algn="ctr"/>
            <a:endParaRPr lang="es-ES" sz="2400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3200" b="1">
                <a:solidFill>
                  <a:srgbClr val="000066"/>
                </a:solidFill>
                <a:latin typeface="Times New Roman" pitchFamily="18" charset="0"/>
              </a:rPr>
              <a:t>Amable</a:t>
            </a:r>
            <a:endParaRPr lang="es-ES" sz="3200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60198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El significado exacto de este término es mucho más amplio que el que pudiera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expresarse con una sola palabra. Todos los términos siguientes traducen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aproximadamente el significado de la palabra griega original: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generoso, amable, paciente, considerado, magnánimo, cordial.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Si un hombre es de temperamento irascible, desconsiderado, rudo, o cruel,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tal persona no reúne las condiciones pare el liderazgo.</a:t>
            </a:r>
            <a:endParaRPr lang="es-ES" sz="2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971800" y="838200"/>
            <a:ext cx="3124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1400" b="1">
                <a:solidFill>
                  <a:srgbClr val="000066"/>
                </a:solidFill>
                <a:latin typeface="Times New Roman" pitchFamily="18" charset="0"/>
              </a:rPr>
              <a:t>1ª Timoteo 3:3</a:t>
            </a:r>
            <a:endParaRPr lang="es-ES" sz="1400" b="1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3200" b="1">
                <a:solidFill>
                  <a:srgbClr val="000066"/>
                </a:solidFill>
                <a:latin typeface="Times New Roman" pitchFamily="18" charset="0"/>
              </a:rPr>
              <a:t>Apacible</a:t>
            </a:r>
            <a:endParaRPr lang="es-ES" sz="3200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60198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Literalmente la palabra griega significa “no un golpeador”.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Un líder de iglesia no puede ser alguien que pierde la paciencia o usa la intimidación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para controlar a los demás. Ni tampoco uno que anda provocando para ver a quién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puede derrotar. No trata de eliminar las diferencias de opinión con palabras o hechos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violentos. Los líderes de la iglesia no deben ser personas que conviertan la sala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de reuniones en un lugar de viciosos combates verbales.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Al examinar las características de un hombre para el liderazgo, debe mirarse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cuidadosamente cómo dicho hermano o hermana soluciona sus diferencias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con los demás.</a:t>
            </a:r>
            <a:endParaRPr lang="es-ES" sz="2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4581" name="Rectangle 6"/>
          <p:cNvSpPr>
            <a:spLocks noChangeArrowheads="1"/>
          </p:cNvSpPr>
          <p:nvPr/>
        </p:nvSpPr>
        <p:spPr bwMode="auto">
          <a:xfrm>
            <a:off x="2971800" y="838200"/>
            <a:ext cx="3124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1400" b="1">
                <a:solidFill>
                  <a:srgbClr val="000066"/>
                </a:solidFill>
                <a:latin typeface="Times New Roman" pitchFamily="18" charset="0"/>
              </a:rPr>
              <a:t>1ª Timoteo 3:3</a:t>
            </a:r>
            <a:endParaRPr lang="es-ES" sz="1400" b="1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3200" b="1">
                <a:solidFill>
                  <a:srgbClr val="000066"/>
                </a:solidFill>
                <a:latin typeface="Times New Roman" pitchFamily="18" charset="0"/>
              </a:rPr>
              <a:t>Hospedador</a:t>
            </a:r>
            <a:endParaRPr lang="es-ES" sz="3200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60198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Este término significa literalmente “amar a los extraños”.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En tiempos del Nuevo Testamento, esta cualidad se refería a la acción de proteger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y dar alojamiento a los creyentes que se encontraban de viaje o que eran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perseguidos a causa de su fe en Cristo.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En un sentido más amplio, ser hospedador tiene que ver con la amigable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disposición de ayudar a otros que se encuentran en necesidad,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y de recibir en su propio hogar a los hermanos, aunque sean desconocidos.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El candidato a un cargo en la iglesia, ¿da la bienvenida a los nuevos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en la congregación?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¿Está su hogar abierto a los creyentes?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¿Es hospitalario con los misioneros y obreros cristianos?</a:t>
            </a:r>
            <a:endParaRPr lang="es-ES" sz="2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5605" name="Rectangle 6"/>
          <p:cNvSpPr>
            <a:spLocks noChangeArrowheads="1"/>
          </p:cNvSpPr>
          <p:nvPr/>
        </p:nvSpPr>
        <p:spPr bwMode="auto">
          <a:xfrm>
            <a:off x="2971800" y="838200"/>
            <a:ext cx="3124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1400" b="1">
                <a:solidFill>
                  <a:srgbClr val="000066"/>
                </a:solidFill>
                <a:latin typeface="Times New Roman" pitchFamily="18" charset="0"/>
              </a:rPr>
              <a:t>1ª Timoteo 3:2; Tito 1:8</a:t>
            </a:r>
            <a:endParaRPr lang="es-ES" sz="1400" b="1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3200" b="1">
                <a:solidFill>
                  <a:schemeClr val="bg1"/>
                </a:solidFill>
                <a:latin typeface="Times New Roman" pitchFamily="18" charset="0"/>
              </a:rPr>
              <a:t>5.- Un hogar saludable</a:t>
            </a:r>
            <a:endParaRPr lang="es-ES" sz="32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6019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s-CR" sz="2400">
              <a:solidFill>
                <a:srgbClr val="000066"/>
              </a:solidFill>
              <a:latin typeface="Times New Roman" pitchFamily="18" charset="0"/>
            </a:endParaRP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¿Le pediría usted a un dentista que tiene los dientes dañados</a:t>
            </a: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que le enseñe cómo mantener sus dientes en buenas condiciones?</a:t>
            </a: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¿Querría usted indicaciones de cómo conducir bien de alguien</a:t>
            </a: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que ha tenido cinco accidentes automovilísticos en el año?</a:t>
            </a: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¿Escucharía consejos sobre cómo criar a sus hijos de alguien</a:t>
            </a: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que tiene a los suyos en franca rebeldía?</a:t>
            </a: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Esperamos que la persona a la que le confiamos nuestras posesiones</a:t>
            </a: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y nuestra vida tenga algo que demuestre su experiencia, que sepa de lo</a:t>
            </a: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que está hablando. La misma verdad se aplica a los líderes de la iglesia.</a:t>
            </a: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Deben practicar lo que predican y ser buenos ejemplos para los creyentes</a:t>
            </a: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a los que guían y sirven. El hogar de una persona es el aspecto más</a:t>
            </a: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revelador de su carácter y su habilidad de liderazgo.</a:t>
            </a:r>
          </a:p>
          <a:p>
            <a:pPr algn="ctr">
              <a:buFontTx/>
              <a:buChar char="-"/>
            </a:pPr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 Marido de una sola mujer.                  - Que gobierne bien su casa.</a:t>
            </a:r>
          </a:p>
          <a:p>
            <a:pPr algn="ctr">
              <a:buFontTx/>
              <a:buChar char="-"/>
            </a:pPr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 Que tenga a sus hijos en sujeción.       - Que tenga hijos creyentes.</a:t>
            </a: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 </a:t>
            </a:r>
          </a:p>
          <a:p>
            <a:pPr algn="ctr"/>
            <a:endParaRPr lang="es-ES" sz="2400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3200" b="1">
                <a:solidFill>
                  <a:srgbClr val="000066"/>
                </a:solidFill>
                <a:latin typeface="Times New Roman" pitchFamily="18" charset="0"/>
              </a:rPr>
              <a:t>Que mantenga su pureza sexual</a:t>
            </a:r>
            <a:endParaRPr lang="es-ES" sz="3200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60198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La expresión “marido de una sola mujer” se ha prestado para diversas interpretaciones: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algunos dicen que un pastor o diácono puede casarse sólo una vez en su vida;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otros dicen que esto significa que un líder debe estar casado con una sola mujer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a la vez. Otro punto de vista es que un líder debe ser fiel a su esposa (o). Y todavía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otros deducen que un líder necesariamente debe estar casado.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En última instancia, este requisito exige que si un dirigente de la iglesia está casado,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debe ser fiel a su esposa (a).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¿Es el candidato (a) un hombre o mujer dedicado (a) sólo a su esposa (a)?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Un adúltero, un hombre que tiene una amante, o que es una persona a la que le atrae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el galanteo, no puede ser considerado como líder.</a:t>
            </a:r>
            <a:endParaRPr lang="es-ES" sz="2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2971800" y="838200"/>
            <a:ext cx="3124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1400" b="1">
                <a:solidFill>
                  <a:srgbClr val="000066"/>
                </a:solidFill>
                <a:latin typeface="Times New Roman" pitchFamily="18" charset="0"/>
              </a:rPr>
              <a:t>1ª Timoteo 3:2,12; Tito 1:6</a:t>
            </a:r>
            <a:endParaRPr lang="es-ES" sz="1400" b="1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3200" b="1">
                <a:solidFill>
                  <a:srgbClr val="000066"/>
                </a:solidFill>
                <a:latin typeface="Times New Roman" pitchFamily="18" charset="0"/>
              </a:rPr>
              <a:t>Que gobierne bien su casa</a:t>
            </a:r>
            <a:endParaRPr lang="es-ES" sz="3200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60198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Pablo hizo la observación de que si un hombre no podía gobernar su propia casa,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difícilmente podría encomendársele el gobierno de la iglesia.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Sus hijos debe ser educados en la fe y él mismo debe tener una buena relación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con su esposa. Estas cualidades incluyen también la administración económica,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y en general todos los aspectos de la casa que requieran ser ordenados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y que sirvan como testimonio a los demás.</a:t>
            </a:r>
            <a:endParaRPr lang="es-ES" sz="2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8677" name="Rectangle 6"/>
          <p:cNvSpPr>
            <a:spLocks noChangeArrowheads="1"/>
          </p:cNvSpPr>
          <p:nvPr/>
        </p:nvSpPr>
        <p:spPr bwMode="auto">
          <a:xfrm>
            <a:off x="2971800" y="838200"/>
            <a:ext cx="3124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1400" b="1">
                <a:solidFill>
                  <a:srgbClr val="000066"/>
                </a:solidFill>
                <a:latin typeface="Times New Roman" pitchFamily="18" charset="0"/>
              </a:rPr>
              <a:t>1ª Timoteo 3:4,12</a:t>
            </a:r>
            <a:endParaRPr lang="es-ES" sz="1400" b="1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3200" b="1">
                <a:solidFill>
                  <a:srgbClr val="000066"/>
                </a:solidFill>
                <a:latin typeface="Times New Roman" pitchFamily="18" charset="0"/>
              </a:rPr>
              <a:t>Que tenga a sus hijos en sujeción</a:t>
            </a:r>
            <a:endParaRPr lang="es-ES" sz="3200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60198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2000" dirty="0">
                <a:solidFill>
                  <a:schemeClr val="bg1"/>
                </a:solidFill>
                <a:latin typeface="Times New Roman" pitchFamily="18" charset="0"/>
              </a:rPr>
              <a:t>Ésta es una declaración específica de cómo un líder de iglesia debe manejar su</a:t>
            </a:r>
          </a:p>
          <a:p>
            <a:pPr algn="ctr"/>
            <a:r>
              <a:rPr lang="es-CR" sz="2000" dirty="0">
                <a:solidFill>
                  <a:schemeClr val="bg1"/>
                </a:solidFill>
                <a:latin typeface="Times New Roman" pitchFamily="18" charset="0"/>
              </a:rPr>
              <a:t>propio hogar. Sus hijos deben demostrar que su padre o madre es un líder</a:t>
            </a:r>
          </a:p>
          <a:p>
            <a:pPr algn="ctr"/>
            <a:r>
              <a:rPr lang="es-CR" sz="2000" dirty="0">
                <a:solidFill>
                  <a:schemeClr val="bg1"/>
                </a:solidFill>
                <a:latin typeface="Times New Roman" pitchFamily="18" charset="0"/>
              </a:rPr>
              <a:t>respetado en la casa y que sabe cómo instruirlos y disciplinarlos.</a:t>
            </a:r>
          </a:p>
          <a:p>
            <a:pPr algn="ctr"/>
            <a:r>
              <a:rPr lang="es-CR" sz="2000" dirty="0">
                <a:solidFill>
                  <a:schemeClr val="bg1"/>
                </a:solidFill>
                <a:latin typeface="Times New Roman" pitchFamily="18" charset="0"/>
              </a:rPr>
              <a:t>Ningún padre o madre tiene hijos perfectos, por lo que no deberíamos esperar</a:t>
            </a:r>
          </a:p>
          <a:p>
            <a:pPr algn="ctr"/>
            <a:r>
              <a:rPr lang="es-CR" sz="2000" dirty="0">
                <a:solidFill>
                  <a:schemeClr val="bg1"/>
                </a:solidFill>
                <a:latin typeface="Times New Roman" pitchFamily="18" charset="0"/>
              </a:rPr>
              <a:t>perfección de los hijos de los líderes. Pero como lo señala Tito 1:6, </a:t>
            </a:r>
            <a:endParaRPr lang="es-CR" sz="20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r>
              <a:rPr lang="es-CR" sz="2000" dirty="0" err="1" smtClean="0">
                <a:solidFill>
                  <a:schemeClr val="bg1"/>
                </a:solidFill>
                <a:latin typeface="Times New Roman" pitchFamily="18" charset="0"/>
              </a:rPr>
              <a:t>mientrasvlos</a:t>
            </a:r>
            <a:r>
              <a:rPr lang="es-CR" sz="2000" dirty="0" smtClean="0">
                <a:solidFill>
                  <a:schemeClr val="bg1"/>
                </a:solidFill>
                <a:latin typeface="Times New Roman" pitchFamily="18" charset="0"/>
              </a:rPr>
              <a:t> hijos están bajo su dominio y bajo su techo </a:t>
            </a:r>
            <a:r>
              <a:rPr lang="es-CR" sz="2000" dirty="0">
                <a:solidFill>
                  <a:schemeClr val="bg1"/>
                </a:solidFill>
                <a:latin typeface="Times New Roman" pitchFamily="18" charset="0"/>
              </a:rPr>
              <a:t>deben</a:t>
            </a:r>
          </a:p>
          <a:p>
            <a:pPr algn="ctr"/>
            <a:r>
              <a:rPr lang="es-CR" sz="2000" dirty="0">
                <a:solidFill>
                  <a:schemeClr val="bg1"/>
                </a:solidFill>
                <a:latin typeface="Times New Roman" pitchFamily="18" charset="0"/>
              </a:rPr>
              <a:t>comportarse de tal manera que nadie los pueda acusar de rebeldía o cualquier</a:t>
            </a:r>
          </a:p>
          <a:p>
            <a:pPr algn="ctr"/>
            <a:r>
              <a:rPr lang="es-CR" sz="2000" dirty="0">
                <a:solidFill>
                  <a:schemeClr val="bg1"/>
                </a:solidFill>
                <a:latin typeface="Times New Roman" pitchFamily="18" charset="0"/>
              </a:rPr>
              <a:t>conducta inapropiada.</a:t>
            </a:r>
            <a:endParaRPr lang="es-E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9701" name="Rectangle 6"/>
          <p:cNvSpPr>
            <a:spLocks noChangeArrowheads="1"/>
          </p:cNvSpPr>
          <p:nvPr/>
        </p:nvSpPr>
        <p:spPr bwMode="auto">
          <a:xfrm>
            <a:off x="2971800" y="838200"/>
            <a:ext cx="3124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1400" b="1">
                <a:solidFill>
                  <a:srgbClr val="000066"/>
                </a:solidFill>
                <a:latin typeface="Times New Roman" pitchFamily="18" charset="0"/>
              </a:rPr>
              <a:t>1ª Timoteo 3:4; Tito 1:6</a:t>
            </a:r>
            <a:endParaRPr lang="es-ES" sz="1400" b="1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3200" b="1">
                <a:solidFill>
                  <a:srgbClr val="000066"/>
                </a:solidFill>
                <a:latin typeface="Times New Roman" pitchFamily="18" charset="0"/>
              </a:rPr>
              <a:t>Que tenga hijos creyentes</a:t>
            </a:r>
            <a:endParaRPr lang="es-ES" sz="3200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60198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Ya que los líderes son responsables del bienestar espiritual de su congregación,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se exige que sus hijos sean creyentes.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Se puede argumentar muy fácilmente que si un padre no puede disciplinar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a sus propios hijos, ¿cómo puede esperarse que sea eficaz conduciendo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a otros a la fe y a la madurez en Cristo?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Esta cualidad, al igual que la anterior, no exige que los hijos sean perfectos,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sino que profesen fe en Cristo.</a:t>
            </a:r>
            <a:endParaRPr lang="es-ES" sz="2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0725" name="Rectangle 6"/>
          <p:cNvSpPr>
            <a:spLocks noChangeArrowheads="1"/>
          </p:cNvSpPr>
          <p:nvPr/>
        </p:nvSpPr>
        <p:spPr bwMode="auto">
          <a:xfrm>
            <a:off x="2971800" y="838200"/>
            <a:ext cx="3124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1400" b="1">
                <a:solidFill>
                  <a:srgbClr val="000066"/>
                </a:solidFill>
                <a:latin typeface="Times New Roman" pitchFamily="18" charset="0"/>
              </a:rPr>
              <a:t>Tito 1:6</a:t>
            </a:r>
            <a:endParaRPr lang="es-ES" sz="1400" b="1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 descr="j014940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533400" y="457200"/>
            <a:ext cx="8001000" cy="4267200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2400" b="1">
                <a:solidFill>
                  <a:srgbClr val="000066"/>
                </a:solidFill>
                <a:latin typeface="Times New Roman" pitchFamily="18" charset="0"/>
              </a:rPr>
              <a:t>Para un estudio más sistemático de las cualidades del líder,</a:t>
            </a:r>
          </a:p>
          <a:p>
            <a:pPr algn="ctr"/>
            <a:r>
              <a:rPr lang="es-CR" sz="2400" b="1">
                <a:solidFill>
                  <a:srgbClr val="000066"/>
                </a:solidFill>
                <a:latin typeface="Times New Roman" pitchFamily="18" charset="0"/>
              </a:rPr>
              <a:t>éstas se han agrupado en 7 categorías:</a:t>
            </a:r>
          </a:p>
          <a:p>
            <a:pPr algn="ctr"/>
            <a:r>
              <a:rPr lang="es-CR" sz="2400" b="1">
                <a:solidFill>
                  <a:srgbClr val="000066"/>
                </a:solidFill>
                <a:latin typeface="Times New Roman" pitchFamily="18" charset="0"/>
              </a:rPr>
              <a:t>Una persona que aspira al liderazgo en la iglesia debe poseer:</a:t>
            </a:r>
          </a:p>
          <a:p>
            <a:pPr algn="ctr"/>
            <a:endParaRPr lang="es-CR" sz="2400" b="1">
              <a:solidFill>
                <a:srgbClr val="000066"/>
              </a:solidFill>
              <a:latin typeface="Times New Roman" pitchFamily="18" charset="0"/>
            </a:endParaRPr>
          </a:p>
          <a:p>
            <a:pPr algn="ctr"/>
            <a:r>
              <a:rPr lang="es-CR" sz="2400" b="1">
                <a:solidFill>
                  <a:srgbClr val="000066"/>
                </a:solidFill>
                <a:latin typeface="Times New Roman" pitchFamily="18" charset="0"/>
              </a:rPr>
              <a:t>1.- Una buena reputación.</a:t>
            </a:r>
          </a:p>
          <a:p>
            <a:pPr algn="ctr"/>
            <a:r>
              <a:rPr lang="es-CR" sz="2400" b="1">
                <a:solidFill>
                  <a:srgbClr val="000066"/>
                </a:solidFill>
                <a:latin typeface="Times New Roman" pitchFamily="18" charset="0"/>
              </a:rPr>
              <a:t>2.- Control de sí mismo.   </a:t>
            </a:r>
          </a:p>
          <a:p>
            <a:pPr algn="ctr"/>
            <a:r>
              <a:rPr lang="es-CR" sz="2400" b="1">
                <a:solidFill>
                  <a:srgbClr val="000066"/>
                </a:solidFill>
                <a:latin typeface="Times New Roman" pitchFamily="18" charset="0"/>
              </a:rPr>
              <a:t>3.- Valores santos.            </a:t>
            </a:r>
          </a:p>
          <a:p>
            <a:pPr algn="ctr"/>
            <a:r>
              <a:rPr lang="es-CR" sz="2400" b="1">
                <a:solidFill>
                  <a:srgbClr val="000066"/>
                </a:solidFill>
                <a:latin typeface="Times New Roman" pitchFamily="18" charset="0"/>
              </a:rPr>
              <a:t>4.- Un corazón amante.    </a:t>
            </a:r>
          </a:p>
          <a:p>
            <a:pPr algn="ctr"/>
            <a:r>
              <a:rPr lang="es-CR" sz="2400" b="1">
                <a:solidFill>
                  <a:srgbClr val="000066"/>
                </a:solidFill>
                <a:latin typeface="Times New Roman" pitchFamily="18" charset="0"/>
              </a:rPr>
              <a:t>5.- Un hogar saludable.    </a:t>
            </a:r>
          </a:p>
          <a:p>
            <a:pPr algn="ctr"/>
            <a:r>
              <a:rPr lang="es-CR" sz="2400" b="1">
                <a:solidFill>
                  <a:srgbClr val="000066"/>
                </a:solidFill>
                <a:latin typeface="Times New Roman" pitchFamily="18" charset="0"/>
              </a:rPr>
              <a:t>6.- Una fe madura.           </a:t>
            </a:r>
          </a:p>
          <a:p>
            <a:pPr algn="ctr"/>
            <a:r>
              <a:rPr lang="es-CR" sz="2400" b="1">
                <a:solidFill>
                  <a:srgbClr val="000066"/>
                </a:solidFill>
                <a:latin typeface="Times New Roman" pitchFamily="18" charset="0"/>
              </a:rPr>
              <a:t>7.- Una mente enseñable. </a:t>
            </a:r>
            <a:endParaRPr lang="es-ES" sz="2400" b="1">
              <a:solidFill>
                <a:srgbClr val="000066"/>
              </a:solidFill>
              <a:latin typeface="Times New Roman" pitchFamily="18" charset="0"/>
            </a:endParaRPr>
          </a:p>
        </p:txBody>
      </p:sp>
      <p:pic>
        <p:nvPicPr>
          <p:cNvPr id="4100" name="Picture 6" descr="Hombre caminando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8400" y="5562600"/>
            <a:ext cx="41751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3200" b="1">
                <a:solidFill>
                  <a:schemeClr val="bg1"/>
                </a:solidFill>
                <a:latin typeface="Times New Roman" pitchFamily="18" charset="0"/>
              </a:rPr>
              <a:t>6.- Una fe madura</a:t>
            </a:r>
            <a:endParaRPr lang="es-ES" sz="32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6019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                                                       </a:t>
            </a: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¿Quién debería dirigir los destinos de nuestras iglesias locales e instruir</a:t>
            </a: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a los creyentes en cómo vivir la vida cristiana?</a:t>
            </a: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¿Pueden ser líderes no experimentados, débiles en la fe, o deben ser</a:t>
            </a: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líderes de probada experiencia y una fe madura?</a:t>
            </a: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Por razones obvias, vamos a preferir a los líderes que tiene una fe</a:t>
            </a: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firme y probada; una fe experimentada y madura.</a:t>
            </a: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- No un neófito.                                                               </a:t>
            </a:r>
          </a:p>
          <a:p>
            <a:pPr algn="ctr">
              <a:buFontTx/>
              <a:buChar char="-"/>
            </a:pPr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 Sometidos a prueba.                                                      </a:t>
            </a:r>
          </a:p>
          <a:p>
            <a:pPr algn="ctr">
              <a:buFontTx/>
              <a:buChar char="-"/>
            </a:pPr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 Que guarde el misterio de la fe con limpia conciencia.</a:t>
            </a:r>
          </a:p>
          <a:p>
            <a:pPr algn="ctr">
              <a:buFontTx/>
              <a:buChar char="-"/>
            </a:pPr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 Retenedor de la palabra fiel.                                         </a:t>
            </a:r>
          </a:p>
          <a:p>
            <a:pPr algn="ctr">
              <a:buFontTx/>
              <a:buChar char="-"/>
            </a:pPr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 Que sepa exhortar.                                                        </a:t>
            </a:r>
          </a:p>
          <a:p>
            <a:pPr algn="ctr"/>
            <a:endParaRPr lang="es-ES" sz="2400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3200" b="1">
                <a:solidFill>
                  <a:srgbClr val="000066"/>
                </a:solidFill>
                <a:latin typeface="Times New Roman" pitchFamily="18" charset="0"/>
              </a:rPr>
              <a:t>No un neófito</a:t>
            </a:r>
            <a:endParaRPr lang="es-ES" sz="3200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60198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El candidato para una posición en el liderazgo de la iglesia no puede ser un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recién convertido. Un nuevo creyente aún no ha ganado una buena reputación como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cristiano. No es conocido lo suficiente en la comunidad cristiana.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El apóstol Pablo advirtió que si un creyente inmaduro era elevado rápidamente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a una posición de liderazgo, el orgullo podría hacer presa de él llevándolo a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envanecerse, cayendo “en la condenación del diablo” (1ª Timoteo 3:6), es decir,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tal persona se llenaría del mismo orgullo que condujo a Satanás a su caída dejándole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bajo el juicio de Dios. La promoción acelerada de un nuevo cristiano podría llevarle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a tener una evaluación inflada e irreal de su verdadera condición espiritual.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Incluso aunque un candidato pueda llenar muchos de los otros requisitos, es muy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importante investigar si esta persona tiene la experiencia cristiana suficiente como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para ser humilde, si es que ha de ser elevado a la posición de líder.</a:t>
            </a:r>
            <a:endParaRPr lang="es-ES" sz="2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2971800" y="838200"/>
            <a:ext cx="3124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1400" b="1">
                <a:solidFill>
                  <a:srgbClr val="000066"/>
                </a:solidFill>
                <a:latin typeface="Times New Roman" pitchFamily="18" charset="0"/>
              </a:rPr>
              <a:t>1ª Timoteo 3:6</a:t>
            </a:r>
            <a:endParaRPr lang="es-ES" sz="1400" b="1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3200" b="1">
                <a:solidFill>
                  <a:srgbClr val="000066"/>
                </a:solidFill>
                <a:latin typeface="Times New Roman" pitchFamily="18" charset="0"/>
              </a:rPr>
              <a:t>Sometidos a prueba</a:t>
            </a:r>
            <a:endParaRPr lang="es-ES" sz="3200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60198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Se exige para los diáconos un período de prueba antes de la plena asunción de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sus funciones. La misma práctica se ha tomado para los pastores, aunque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la Biblia no lo exige. Asimismo, es ideal que todo líder cristiano pase por este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período de prueba, sea un tiempo, un período de oración, conversaciones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previas con miembros del equipo de liderazgo, etc..</a:t>
            </a:r>
            <a:endParaRPr lang="es-ES" sz="2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3797" name="Rectangle 6"/>
          <p:cNvSpPr>
            <a:spLocks noChangeArrowheads="1"/>
          </p:cNvSpPr>
          <p:nvPr/>
        </p:nvSpPr>
        <p:spPr bwMode="auto">
          <a:xfrm>
            <a:off x="2971800" y="838200"/>
            <a:ext cx="3124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1400" b="1">
                <a:solidFill>
                  <a:srgbClr val="000066"/>
                </a:solidFill>
                <a:latin typeface="Times New Roman" pitchFamily="18" charset="0"/>
              </a:rPr>
              <a:t>1ª Timoteo 3:10</a:t>
            </a:r>
            <a:endParaRPr lang="es-ES" sz="1400" b="1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3200" b="1">
                <a:solidFill>
                  <a:srgbClr val="000066"/>
                </a:solidFill>
                <a:latin typeface="Times New Roman" pitchFamily="18" charset="0"/>
              </a:rPr>
              <a:t>Que guarde el misterio de la fe</a:t>
            </a:r>
            <a:endParaRPr lang="es-ES" sz="3200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60198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Un líder de iglesia no puede ser un hipócrita. Su fe no puede ser meramente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intelectual, contradiciéndola cada día con su conducta.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Debe exhibir una fe sincera y una convicción firme de la verdad de la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Palabra de Dios.</a:t>
            </a:r>
            <a:endParaRPr lang="es-ES" sz="2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4821" name="Rectangle 6"/>
          <p:cNvSpPr>
            <a:spLocks noChangeArrowheads="1"/>
          </p:cNvSpPr>
          <p:nvPr/>
        </p:nvSpPr>
        <p:spPr bwMode="auto">
          <a:xfrm>
            <a:off x="2971800" y="838200"/>
            <a:ext cx="3124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1400" b="1">
                <a:solidFill>
                  <a:srgbClr val="000066"/>
                </a:solidFill>
                <a:latin typeface="Times New Roman" pitchFamily="18" charset="0"/>
              </a:rPr>
              <a:t>1ª Timoteo 3:9</a:t>
            </a:r>
            <a:endParaRPr lang="es-ES" sz="1400" b="1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3200" b="1">
                <a:solidFill>
                  <a:srgbClr val="000066"/>
                </a:solidFill>
                <a:latin typeface="Times New Roman" pitchFamily="18" charset="0"/>
              </a:rPr>
              <a:t>Retenedor de la palabra</a:t>
            </a:r>
            <a:endParaRPr lang="es-ES" sz="3200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60198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Como la característica anterior, los líderes de iglesia deben ser hombres y mujeres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que estén arraigados en la sana doctrina. Deben estar convencidos de su veracidad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y estar dispuestos y capacitados para defenderla.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Cuando se considere a una persona para el liderazgo, háganse estas preguntas: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¿Basa su estilo de vida y sus decisiones en la Palabra de Dios?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¿Respeta las Escrituras como la palabra final de autoridad en todas las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materias de fe, vida y práctica?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¿Muestra el candidato (a) una tendencia a pasar por alto los absolutos bíblicos?</a:t>
            </a:r>
            <a:endParaRPr lang="es-ES" sz="2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5845" name="Rectangle 6"/>
          <p:cNvSpPr>
            <a:spLocks noChangeArrowheads="1"/>
          </p:cNvSpPr>
          <p:nvPr/>
        </p:nvSpPr>
        <p:spPr bwMode="auto">
          <a:xfrm>
            <a:off x="2971800" y="838200"/>
            <a:ext cx="3124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1400" b="1">
                <a:solidFill>
                  <a:srgbClr val="000066"/>
                </a:solidFill>
                <a:latin typeface="Times New Roman" pitchFamily="18" charset="0"/>
              </a:rPr>
              <a:t>Tito 1:9</a:t>
            </a:r>
            <a:endParaRPr lang="es-ES" sz="1400" b="1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3200" b="1">
                <a:solidFill>
                  <a:srgbClr val="000066"/>
                </a:solidFill>
                <a:latin typeface="Times New Roman" pitchFamily="18" charset="0"/>
              </a:rPr>
              <a:t>Que pueda exhortar</a:t>
            </a:r>
            <a:endParaRPr lang="es-ES" sz="3200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60198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Como se ha afirmado en el requisito de que un líder debe ser “apto para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enseñar” (1ª Timoteo 3:2), éste debe ser un hombre o mujer que conozca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bien la Biblia. Debe tener un buen manejo de la verdad y ser capaz de explicar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convincentemente las Escrituras.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Sin embargo, este requisito todavía va más allá: se refiere a la capacidad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que debe tener el líder cristiano para exhortar, enseñar, consolar,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aconsejar, guiar.</a:t>
            </a:r>
            <a:endParaRPr lang="es-ES" sz="2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6869" name="Rectangle 6"/>
          <p:cNvSpPr>
            <a:spLocks noChangeArrowheads="1"/>
          </p:cNvSpPr>
          <p:nvPr/>
        </p:nvSpPr>
        <p:spPr bwMode="auto">
          <a:xfrm>
            <a:off x="2971800" y="838200"/>
            <a:ext cx="3124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1400" b="1">
                <a:solidFill>
                  <a:srgbClr val="000066"/>
                </a:solidFill>
                <a:latin typeface="Times New Roman" pitchFamily="18" charset="0"/>
              </a:rPr>
              <a:t>Tito 1:9</a:t>
            </a:r>
            <a:endParaRPr lang="es-ES" sz="1400" b="1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3200" b="1">
                <a:solidFill>
                  <a:schemeClr val="bg1"/>
                </a:solidFill>
                <a:latin typeface="Times New Roman" pitchFamily="18" charset="0"/>
              </a:rPr>
              <a:t>7.- Una mente enseñable</a:t>
            </a:r>
            <a:endParaRPr lang="es-ES" sz="32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6019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Algunas personas pueden ser muy obstinadas. Por mucho que se</a:t>
            </a: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razone con ellas, rehúsan escuchar.</a:t>
            </a: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El líder necesariamente tiene que enfrentar problemas, y por lo</a:t>
            </a: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tanto debe estar dispuesto (a) a discutir ideas conflictivas y a llegar</a:t>
            </a: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a decisiones sabias. Ésta es la razón por la que Pablo señaló varias</a:t>
            </a: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características que reflejan la habilidad de pensar objetivamente.</a:t>
            </a: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Pero también se refiere al carácter humilde y amoroso que debe</a:t>
            </a: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tener el líder de iglesia.</a:t>
            </a:r>
          </a:p>
          <a:p>
            <a:pPr algn="ctr">
              <a:buFontTx/>
              <a:buChar char="-"/>
            </a:pPr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 Apto para enseñar. </a:t>
            </a:r>
          </a:p>
          <a:p>
            <a:pPr algn="ctr">
              <a:buFontTx/>
              <a:buChar char="-"/>
            </a:pPr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 Sobrio.                   </a:t>
            </a:r>
          </a:p>
          <a:p>
            <a:pPr algn="ctr">
              <a:buFontTx/>
              <a:buChar char="-"/>
            </a:pPr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 Prudente.               </a:t>
            </a:r>
          </a:p>
          <a:p>
            <a:pPr algn="ctr">
              <a:buFontTx/>
              <a:buChar char="-"/>
            </a:pPr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 Justo.                     </a:t>
            </a:r>
          </a:p>
          <a:p>
            <a:pPr algn="ctr">
              <a:buFontTx/>
              <a:buChar char="-"/>
            </a:pPr>
            <a:endParaRPr lang="es-CR" sz="2400">
              <a:solidFill>
                <a:srgbClr val="000066"/>
              </a:solidFill>
              <a:latin typeface="Times New Roman" pitchFamily="18" charset="0"/>
            </a:endParaRPr>
          </a:p>
          <a:p>
            <a:pPr algn="ctr"/>
            <a:endParaRPr lang="es-ES" sz="2400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3200" b="1">
                <a:solidFill>
                  <a:srgbClr val="000066"/>
                </a:solidFill>
                <a:latin typeface="Times New Roman" pitchFamily="18" charset="0"/>
              </a:rPr>
              <a:t>Apto para enseñar</a:t>
            </a:r>
            <a:endParaRPr lang="es-ES" sz="3200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60198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Ésta es una característica clave con dos connotaciones: primero, significa que un líder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debe ser capaz de instruir a otros en la verdad bíblica. Pero la palabra griega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significa también “enseñable”. Probablemente su uso aquí implique algo más que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simplemente la habilidad para enseñar. En el contexto, esta cualidad se refiere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también a poder comunicar la verdad sin arrogancia. Un líder debe estar dispuesto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a ser corregido. Los mejores maestros son aquéllos que se ven a sí mismos como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comunicadores de la verdad, no los autores de ella.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Las preguntas siguientes ayudarán a evaluar a un candidato en esta área: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¿Tiene esta persona una sólida base de verdad bíblica?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¿Puede explicar esa verdad a otros?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¿Tiene una mente abierta a la información nueva, incluso si ésta es contraria a su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manera de pensar?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¿Posee la habilidad de discutir cualquier tema de una manera paciente y objetiva?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(Leer 2ª Timoteo 2:24).</a:t>
            </a:r>
            <a:endParaRPr lang="es-ES" sz="2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2971800" y="838200"/>
            <a:ext cx="3124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1400" b="1">
                <a:solidFill>
                  <a:srgbClr val="000066"/>
                </a:solidFill>
                <a:latin typeface="Times New Roman" pitchFamily="18" charset="0"/>
              </a:rPr>
              <a:t>1ª Timoteo 3:2</a:t>
            </a:r>
            <a:endParaRPr lang="es-ES" sz="1400" b="1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3200" b="1">
                <a:solidFill>
                  <a:srgbClr val="000066"/>
                </a:solidFill>
                <a:latin typeface="Times New Roman" pitchFamily="18" charset="0"/>
              </a:rPr>
              <a:t>Sobrio</a:t>
            </a:r>
            <a:endParaRPr lang="es-ES" sz="3200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60198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Ésta palabra significa un estilo de vida moderado.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Moderación en la comida, la bebida, su manera de vestir, sus diversiones, etc..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Pero no solamente significa equilibrio, sino también humildad, ya que el estilo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de vida del líder de iglesia es también un poderoso testimonio.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Además, debe procurar no ofender a nadie con su manera de vivir.</a:t>
            </a:r>
            <a:endParaRPr lang="es-ES" sz="2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9941" name="Rectangle 6"/>
          <p:cNvSpPr>
            <a:spLocks noChangeArrowheads="1"/>
          </p:cNvSpPr>
          <p:nvPr/>
        </p:nvSpPr>
        <p:spPr bwMode="auto">
          <a:xfrm>
            <a:off x="2971800" y="838200"/>
            <a:ext cx="3124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1400" b="1">
                <a:solidFill>
                  <a:srgbClr val="000066"/>
                </a:solidFill>
                <a:latin typeface="Times New Roman" pitchFamily="18" charset="0"/>
              </a:rPr>
              <a:t>1ª Timoteo 3:2</a:t>
            </a:r>
            <a:endParaRPr lang="es-ES" sz="1400" b="1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3200" b="1">
                <a:solidFill>
                  <a:srgbClr val="000066"/>
                </a:solidFill>
                <a:latin typeface="Times New Roman" pitchFamily="18" charset="0"/>
              </a:rPr>
              <a:t>Prudente</a:t>
            </a:r>
            <a:endParaRPr lang="es-ES" sz="3200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60198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Un líder de iglesia debe ser sensible en su pensamiento y en sus acciones.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No puede actuar por impulsos o tomar decisiones apresuradas e irracionales.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Debe tener autocontrol y ser sobrio, “prudente”, sabio en sus acciones.</a:t>
            </a:r>
            <a:endParaRPr lang="es-ES" sz="2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0965" name="Rectangle 6"/>
          <p:cNvSpPr>
            <a:spLocks noChangeArrowheads="1"/>
          </p:cNvSpPr>
          <p:nvPr/>
        </p:nvSpPr>
        <p:spPr bwMode="auto">
          <a:xfrm>
            <a:off x="2971800" y="838200"/>
            <a:ext cx="3124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1400" b="1">
                <a:solidFill>
                  <a:srgbClr val="000066"/>
                </a:solidFill>
                <a:latin typeface="Times New Roman" pitchFamily="18" charset="0"/>
              </a:rPr>
              <a:t>1ª Timoteo 3:2</a:t>
            </a:r>
            <a:endParaRPr lang="es-ES" sz="1400" b="1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3200" b="1">
                <a:solidFill>
                  <a:schemeClr val="bg1"/>
                </a:solidFill>
                <a:latin typeface="Times New Roman" pitchFamily="18" charset="0"/>
              </a:rPr>
              <a:t>1.- Una buena reputación</a:t>
            </a:r>
            <a:endParaRPr lang="es-ES" sz="32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0" y="838200"/>
            <a:ext cx="9144000" cy="6019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Dice un antiguo refrán: “Una cadena es tan fuerte como su eslabón</a:t>
            </a: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más débil”. Lo anterior es muy cierto respecto de la reputación</a:t>
            </a: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de los líderes de la iglesia. Un hombre puede tener muchos talentos</a:t>
            </a: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y un gran conocimiento de las verdades bíblicas, pero si su vida tiene</a:t>
            </a: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un eslabón débil, su reputación sufrirá un gran daño y su ministerio</a:t>
            </a: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se verá disminuido y quizá destruido completamente.</a:t>
            </a: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Las características que se estudiarán en este punto son:</a:t>
            </a:r>
          </a:p>
          <a:p>
            <a:pPr algn="ctr">
              <a:buFontTx/>
              <a:buChar char="-"/>
            </a:pPr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 Irreprensible.                                </a:t>
            </a:r>
          </a:p>
          <a:p>
            <a:pPr algn="ctr">
              <a:buFontTx/>
              <a:buChar char="-"/>
            </a:pPr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 Buen testimonio de los de afuera.</a:t>
            </a:r>
          </a:p>
          <a:p>
            <a:pPr algn="ctr">
              <a:buFontTx/>
              <a:buChar char="-"/>
            </a:pPr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 Decoroso.                                     </a:t>
            </a:r>
          </a:p>
          <a:p>
            <a:pPr algn="ctr">
              <a:buFontTx/>
              <a:buChar char="-"/>
            </a:pPr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 Honesto.                                       </a:t>
            </a:r>
          </a:p>
          <a:p>
            <a:pPr algn="ctr"/>
            <a:endParaRPr lang="es-ES" sz="2400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3200" b="1">
                <a:solidFill>
                  <a:srgbClr val="000066"/>
                </a:solidFill>
                <a:latin typeface="Times New Roman" pitchFamily="18" charset="0"/>
              </a:rPr>
              <a:t>Justo</a:t>
            </a:r>
            <a:endParaRPr lang="es-ES" sz="3200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60198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Una persona que ejerce autoridad en la iglesia debe buscar la justicia en todas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sus acciones. Debe hacer lo que es correcto y ser justo en todas las situaciones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y con todas las personas.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Esta cualidad le llevará a buscar la verdad incluso aunque ésta sea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inconveniente y controversial.</a:t>
            </a:r>
            <a:endParaRPr lang="es-ES" sz="2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1989" name="Rectangle 6"/>
          <p:cNvSpPr>
            <a:spLocks noChangeArrowheads="1"/>
          </p:cNvSpPr>
          <p:nvPr/>
        </p:nvSpPr>
        <p:spPr bwMode="auto">
          <a:xfrm>
            <a:off x="2971800" y="838200"/>
            <a:ext cx="3124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1400" b="1">
                <a:solidFill>
                  <a:srgbClr val="000066"/>
                </a:solidFill>
                <a:latin typeface="Times New Roman" pitchFamily="18" charset="0"/>
              </a:rPr>
              <a:t>Tito 1:8</a:t>
            </a:r>
            <a:endParaRPr lang="es-ES" sz="1400" b="1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8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Que el Señor</a:t>
            </a:r>
          </a:p>
          <a:p>
            <a:pPr algn="ctr"/>
            <a:r>
              <a:rPr lang="es-CR" sz="8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les bendiga.</a:t>
            </a:r>
            <a:endParaRPr lang="es-ES" sz="8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3200" b="1">
                <a:solidFill>
                  <a:srgbClr val="000066"/>
                </a:solidFill>
                <a:latin typeface="Times New Roman" pitchFamily="18" charset="0"/>
              </a:rPr>
              <a:t>Irreprensible</a:t>
            </a:r>
            <a:endParaRPr lang="es-ES" sz="1400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60198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2000" dirty="0">
                <a:solidFill>
                  <a:schemeClr val="bg1"/>
                </a:solidFill>
                <a:latin typeface="Times New Roman" pitchFamily="18" charset="0"/>
              </a:rPr>
              <a:t>Ésta es una cualidad general que afecta todos los aspectos de la vida.</a:t>
            </a:r>
          </a:p>
          <a:p>
            <a:pPr algn="ctr"/>
            <a:r>
              <a:rPr lang="es-CR" sz="2000" dirty="0">
                <a:solidFill>
                  <a:schemeClr val="bg1"/>
                </a:solidFill>
                <a:latin typeface="Times New Roman" pitchFamily="18" charset="0"/>
              </a:rPr>
              <a:t>Es importante que el líder sea irreprochable en todas las áreas importantes del carácter</a:t>
            </a:r>
          </a:p>
          <a:p>
            <a:pPr algn="ctr"/>
            <a:r>
              <a:rPr lang="es-CR" sz="2000" dirty="0">
                <a:solidFill>
                  <a:schemeClr val="bg1"/>
                </a:solidFill>
                <a:latin typeface="Times New Roman" pitchFamily="18" charset="0"/>
              </a:rPr>
              <a:t>personal que se señalan en 1ª Timoteo 3 ó Tito 1.</a:t>
            </a:r>
          </a:p>
          <a:p>
            <a:pPr algn="ctr"/>
            <a:r>
              <a:rPr lang="es-CR" sz="2000" dirty="0">
                <a:solidFill>
                  <a:schemeClr val="bg1"/>
                </a:solidFill>
                <a:latin typeface="Times New Roman" pitchFamily="18" charset="0"/>
              </a:rPr>
              <a:t>En el caso de los </a:t>
            </a:r>
            <a:r>
              <a:rPr lang="es-CR" sz="2000" dirty="0" smtClean="0">
                <a:solidFill>
                  <a:schemeClr val="bg1"/>
                </a:solidFill>
                <a:latin typeface="Times New Roman" pitchFamily="18" charset="0"/>
              </a:rPr>
              <a:t>Ancianos y </a:t>
            </a:r>
            <a:r>
              <a:rPr lang="es-CR" sz="2000" dirty="0">
                <a:solidFill>
                  <a:schemeClr val="bg1"/>
                </a:solidFill>
                <a:latin typeface="Times New Roman" pitchFamily="18" charset="0"/>
              </a:rPr>
              <a:t>diáconos, cuando sean probados deben ser hallados</a:t>
            </a:r>
          </a:p>
          <a:p>
            <a:pPr algn="ctr"/>
            <a:r>
              <a:rPr lang="es-CR" sz="2000" dirty="0">
                <a:solidFill>
                  <a:schemeClr val="bg1"/>
                </a:solidFill>
                <a:latin typeface="Times New Roman" pitchFamily="18" charset="0"/>
              </a:rPr>
              <a:t>irreprensibles a los ojos de las personas a las que van a ministrar.</a:t>
            </a:r>
          </a:p>
          <a:p>
            <a:pPr algn="ctr"/>
            <a:r>
              <a:rPr lang="es-CR" sz="2000" dirty="0">
                <a:solidFill>
                  <a:schemeClr val="bg1"/>
                </a:solidFill>
                <a:latin typeface="Times New Roman" pitchFamily="18" charset="0"/>
              </a:rPr>
              <a:t>¿Significa esto que un hombre debe ser perfecto para ser líder de la iglesia?</a:t>
            </a:r>
          </a:p>
          <a:p>
            <a:pPr algn="ctr"/>
            <a:r>
              <a:rPr lang="es-CR" sz="2000" dirty="0">
                <a:solidFill>
                  <a:schemeClr val="bg1"/>
                </a:solidFill>
                <a:latin typeface="Times New Roman" pitchFamily="18" charset="0"/>
              </a:rPr>
              <a:t>Puesto que nadie es perfecto, esto no es posible.</a:t>
            </a:r>
          </a:p>
          <a:p>
            <a:pPr algn="ctr"/>
            <a:r>
              <a:rPr lang="es-CR" sz="2000" dirty="0">
                <a:solidFill>
                  <a:schemeClr val="bg1"/>
                </a:solidFill>
                <a:latin typeface="Times New Roman" pitchFamily="18" charset="0"/>
              </a:rPr>
              <a:t>Pero el patrón característico de su vida debe estar en armonía con las cualidades</a:t>
            </a:r>
          </a:p>
          <a:p>
            <a:pPr algn="ctr"/>
            <a:r>
              <a:rPr lang="es-CR" sz="2000" dirty="0">
                <a:solidFill>
                  <a:schemeClr val="bg1"/>
                </a:solidFill>
                <a:latin typeface="Times New Roman" pitchFamily="18" charset="0"/>
              </a:rPr>
              <a:t>bíblicas del liderazgo. El líder que viole cualquiera de estas cualidades debe</a:t>
            </a:r>
          </a:p>
          <a:p>
            <a:pPr algn="ctr"/>
            <a:r>
              <a:rPr lang="es-CR" sz="2000" dirty="0">
                <a:solidFill>
                  <a:schemeClr val="bg1"/>
                </a:solidFill>
                <a:latin typeface="Times New Roman" pitchFamily="18" charset="0"/>
              </a:rPr>
              <a:t>ser confrontado rápida y bíblicamente (Mateo 18:15-17; 1ª Timoteo 5:19,20).</a:t>
            </a:r>
          </a:p>
          <a:p>
            <a:pPr algn="ctr"/>
            <a:endParaRPr lang="es-E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971800" y="838200"/>
            <a:ext cx="3124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1400" b="1">
                <a:solidFill>
                  <a:srgbClr val="000066"/>
                </a:solidFill>
                <a:latin typeface="Times New Roman" pitchFamily="18" charset="0"/>
              </a:rPr>
              <a:t>1ª Timoteo 3:2,10; Tito 1:6,7</a:t>
            </a:r>
            <a:endParaRPr lang="es-ES" sz="1400" b="1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3200" b="1">
                <a:solidFill>
                  <a:srgbClr val="000066"/>
                </a:solidFill>
                <a:latin typeface="Times New Roman" pitchFamily="18" charset="0"/>
              </a:rPr>
              <a:t>Buen testimonio de los de afuera</a:t>
            </a:r>
            <a:endParaRPr lang="es-ES" sz="3200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60198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“Los de afuera” son los no cristianos que observan el testimonio de los líderes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de la iglesia. Un hombre o mujer no puede funcionar eficazmente como líder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en la iglesia y testigo en la comunidad si le acompaña una nube de deshonra por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alguna actividad cuestionable o pecaminosa. El testimonio de la iglesia ante la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comunidad y la autoridad de tal líder dentro de la misma iglesia se verían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seriamente dañados por una mala reputación.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Si el carácter de un líder se cuestiona, no sólo es malo para la iglesia, sino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también peligroso para la persona misma. 1ª Timoteo 3:7 afirma que si un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anciano no tiene una buena reputación, caerá en “lazo del diablo”.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Satanás trabaja para desacreditar a los líderes cristianos y debilitar el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testimonio de la iglesia.</a:t>
            </a:r>
          </a:p>
          <a:p>
            <a:pPr algn="ctr"/>
            <a:endParaRPr lang="es-ES" sz="2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2971800" y="838200"/>
            <a:ext cx="3124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1400" b="1">
                <a:solidFill>
                  <a:srgbClr val="000066"/>
                </a:solidFill>
                <a:latin typeface="Times New Roman" pitchFamily="18" charset="0"/>
              </a:rPr>
              <a:t>1ª Timoteo 3:7</a:t>
            </a:r>
            <a:endParaRPr lang="es-ES" sz="1400" b="1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3200" b="1">
                <a:solidFill>
                  <a:srgbClr val="000066"/>
                </a:solidFill>
                <a:latin typeface="Times New Roman" pitchFamily="18" charset="0"/>
              </a:rPr>
              <a:t>Decoroso</a:t>
            </a:r>
            <a:endParaRPr lang="es-ES" sz="3200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60198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2000" dirty="0">
                <a:solidFill>
                  <a:schemeClr val="bg1"/>
                </a:solidFill>
                <a:latin typeface="Times New Roman" pitchFamily="18" charset="0"/>
              </a:rPr>
              <a:t>La palabra traducida como “decoroso” puede traducirse también como “respetable”</a:t>
            </a:r>
          </a:p>
          <a:p>
            <a:pPr algn="ctr"/>
            <a:r>
              <a:rPr lang="es-CR" sz="2000" dirty="0">
                <a:solidFill>
                  <a:schemeClr val="bg1"/>
                </a:solidFill>
                <a:latin typeface="Times New Roman" pitchFamily="18" charset="0"/>
              </a:rPr>
              <a:t>u “honorable”. Corresponde a la traducción de la palabra griega que se</a:t>
            </a:r>
          </a:p>
          <a:p>
            <a:pPr algn="ctr"/>
            <a:r>
              <a:rPr lang="es-CR" sz="2000" dirty="0">
                <a:solidFill>
                  <a:schemeClr val="bg1"/>
                </a:solidFill>
                <a:latin typeface="Times New Roman" pitchFamily="18" charset="0"/>
              </a:rPr>
              <a:t>utiliza para “ordenadamente” o “bien dispuesto”. Un hombre que vive una vida</a:t>
            </a:r>
          </a:p>
          <a:p>
            <a:pPr algn="ctr"/>
            <a:r>
              <a:rPr lang="es-CR" sz="2000" dirty="0">
                <a:solidFill>
                  <a:schemeClr val="bg1"/>
                </a:solidFill>
                <a:latin typeface="Times New Roman" pitchFamily="18" charset="0"/>
              </a:rPr>
              <a:t>ordenada se comporta de una manera honorable, ganándose así el respeto</a:t>
            </a:r>
          </a:p>
          <a:p>
            <a:pPr algn="ctr"/>
            <a:r>
              <a:rPr lang="es-CR" sz="2000" dirty="0">
                <a:solidFill>
                  <a:schemeClr val="bg1"/>
                </a:solidFill>
                <a:latin typeface="Times New Roman" pitchFamily="18" charset="0"/>
              </a:rPr>
              <a:t>de aquéllos que le rodean.</a:t>
            </a:r>
          </a:p>
          <a:p>
            <a:pPr algn="ctr"/>
            <a:endParaRPr lang="es-CR" sz="20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r>
              <a:rPr lang="es-CR" sz="2000" dirty="0" smtClean="0">
                <a:solidFill>
                  <a:schemeClr val="bg1"/>
                </a:solidFill>
                <a:latin typeface="Times New Roman" pitchFamily="18" charset="0"/>
              </a:rPr>
              <a:t>Un </a:t>
            </a:r>
            <a:r>
              <a:rPr lang="es-CR" sz="2000" dirty="0">
                <a:solidFill>
                  <a:schemeClr val="bg1"/>
                </a:solidFill>
                <a:latin typeface="Times New Roman" pitchFamily="18" charset="0"/>
              </a:rPr>
              <a:t>líder de iglesia, por lo tanto, no debe ser alguien que va de una crisis a otra</a:t>
            </a:r>
          </a:p>
          <a:p>
            <a:pPr algn="ctr"/>
            <a:r>
              <a:rPr lang="es-CR" sz="2000" dirty="0">
                <a:solidFill>
                  <a:schemeClr val="bg1"/>
                </a:solidFill>
                <a:latin typeface="Times New Roman" pitchFamily="18" charset="0"/>
              </a:rPr>
              <a:t>por su propia desorganización. Cualquier candidato para un cargo en la iglesia</a:t>
            </a:r>
          </a:p>
          <a:p>
            <a:pPr algn="ctr"/>
            <a:r>
              <a:rPr lang="es-CR" sz="2000" dirty="0">
                <a:solidFill>
                  <a:schemeClr val="bg1"/>
                </a:solidFill>
                <a:latin typeface="Times New Roman" pitchFamily="18" charset="0"/>
              </a:rPr>
              <a:t>debería ser observado primero para determinar si su vida refleja coherencia</a:t>
            </a:r>
          </a:p>
          <a:p>
            <a:pPr algn="ctr"/>
            <a:r>
              <a:rPr lang="es-CR" sz="2000" dirty="0">
                <a:solidFill>
                  <a:schemeClr val="bg1"/>
                </a:solidFill>
                <a:latin typeface="Times New Roman" pitchFamily="18" charset="0"/>
              </a:rPr>
              <a:t>y orden.</a:t>
            </a:r>
          </a:p>
          <a:p>
            <a:pPr algn="ctr"/>
            <a:endParaRPr lang="es-E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2971800" y="838200"/>
            <a:ext cx="3124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1400" b="1">
                <a:solidFill>
                  <a:srgbClr val="000066"/>
                </a:solidFill>
                <a:latin typeface="Times New Roman" pitchFamily="18" charset="0"/>
              </a:rPr>
              <a:t>1ª Timoteo 3:2</a:t>
            </a:r>
            <a:endParaRPr lang="es-ES" sz="1400" b="1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3200" b="1">
                <a:solidFill>
                  <a:srgbClr val="000066"/>
                </a:solidFill>
                <a:latin typeface="Times New Roman" pitchFamily="18" charset="0"/>
              </a:rPr>
              <a:t>Honesto</a:t>
            </a:r>
            <a:endParaRPr lang="es-ES" sz="3200" b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60198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La persona que sirve en un cargo en la iglesia debe ser respetable y digna.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Tal persona debe tomar su papel en serio.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¿Tiene esta persona una actitud frívola hacia las cosas espirituales?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Como la característica anterior, el “decoro”, ¿podrá un observador</a:t>
            </a:r>
          </a:p>
          <a:p>
            <a:pPr algn="ctr"/>
            <a:r>
              <a:rPr lang="es-CR" sz="2000">
                <a:solidFill>
                  <a:schemeClr val="bg1"/>
                </a:solidFill>
                <a:latin typeface="Times New Roman" pitchFamily="18" charset="0"/>
              </a:rPr>
              <a:t>de dentro o fuera de la iglesia respetar a la persona y su función oficial?</a:t>
            </a:r>
          </a:p>
          <a:p>
            <a:pPr algn="ctr"/>
            <a:endParaRPr lang="es-ES" sz="2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2971800" y="838200"/>
            <a:ext cx="3124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1400" b="1">
                <a:solidFill>
                  <a:srgbClr val="000066"/>
                </a:solidFill>
                <a:latin typeface="Times New Roman" pitchFamily="18" charset="0"/>
              </a:rPr>
              <a:t>1ª Timoteo 3:8</a:t>
            </a:r>
            <a:endParaRPr lang="es-ES" sz="1400" b="1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3200" b="1">
                <a:solidFill>
                  <a:schemeClr val="bg1"/>
                </a:solidFill>
                <a:latin typeface="Times New Roman" pitchFamily="18" charset="0"/>
              </a:rPr>
              <a:t>2.- Control de sí mismo</a:t>
            </a:r>
            <a:endParaRPr lang="es-ES" sz="32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6019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Un adicto es una persona que ha perdido el control de su vida.             </a:t>
            </a: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El factor controlador puede ser la droga, el alcohol, la comida, el sexo,</a:t>
            </a: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la televisión, la ira, el dinero, el poder, el trabajo, o un pasatiempo</a:t>
            </a: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consumidor. En cada caso, la persona es controlada en lugar de ser ella</a:t>
            </a: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la que controla. Por otro lado, un líder de iglesia debe mostrar control de</a:t>
            </a: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sí mismo. Pero, ¿qué significa esto de tener dominio propio? La lista</a:t>
            </a: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de características de Pablo menciona específicamente el dominio</a:t>
            </a: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propio y se refiere a varias cualidades relacionadas con él.</a:t>
            </a:r>
          </a:p>
          <a:p>
            <a:pPr algn="ctr"/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Las cualidades que se incluyen en este punto son:</a:t>
            </a:r>
          </a:p>
          <a:p>
            <a:pPr algn="ctr">
              <a:buFontTx/>
              <a:buChar char="-"/>
            </a:pPr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 Dueño de sí mismo.</a:t>
            </a:r>
          </a:p>
          <a:p>
            <a:pPr algn="ctr">
              <a:buFontTx/>
              <a:buChar char="-"/>
            </a:pPr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 No dado al vino.     </a:t>
            </a:r>
          </a:p>
          <a:p>
            <a:pPr algn="ctr">
              <a:buFontTx/>
              <a:buChar char="-"/>
            </a:pPr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 No pendenciero.     </a:t>
            </a:r>
          </a:p>
          <a:p>
            <a:pPr algn="ctr">
              <a:buFontTx/>
              <a:buChar char="-"/>
            </a:pPr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 No soberbio.           </a:t>
            </a:r>
          </a:p>
          <a:p>
            <a:pPr algn="ctr">
              <a:buFontTx/>
              <a:buChar char="-"/>
            </a:pPr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 No iracundo.           </a:t>
            </a:r>
          </a:p>
          <a:p>
            <a:pPr algn="ctr">
              <a:buFontTx/>
              <a:buChar char="-"/>
            </a:pPr>
            <a:r>
              <a:rPr lang="es-CR" sz="2400">
                <a:solidFill>
                  <a:srgbClr val="000066"/>
                </a:solidFill>
                <a:latin typeface="Times New Roman" pitchFamily="18" charset="0"/>
              </a:rPr>
              <a:t> Sin doblez.              </a:t>
            </a:r>
          </a:p>
          <a:p>
            <a:pPr algn="ctr"/>
            <a:endParaRPr lang="es-ES" sz="2400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alidades del Lider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Cualidades del Lider</Template>
  <TotalTime>27</TotalTime>
  <Words>4193</Words>
  <Application>Microsoft Office PowerPoint</Application>
  <PresentationFormat>Presentación en pantalla (4:3)</PresentationFormat>
  <Paragraphs>435</Paragraphs>
  <Slides>41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41</vt:i4>
      </vt:variant>
    </vt:vector>
  </HeadingPairs>
  <TitlesOfParts>
    <vt:vector size="42" baseType="lpstr">
      <vt:lpstr>Cualidades del Lider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Martin Meza</dc:creator>
  <cp:lastModifiedBy>Martin Meza</cp:lastModifiedBy>
  <cp:revision>5</cp:revision>
  <cp:lastPrinted>1601-01-01T00:00:00Z</cp:lastPrinted>
  <dcterms:created xsi:type="dcterms:W3CDTF">2015-02-11T18:38:51Z</dcterms:created>
  <dcterms:modified xsi:type="dcterms:W3CDTF">2015-02-11T19:08:48Z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